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2" r:id="rId5"/>
    <p:sldMasterId id="2147483684" r:id="rId6"/>
    <p:sldMasterId id="2147483686" r:id="rId7"/>
    <p:sldMasterId id="2147483688" r:id="rId8"/>
    <p:sldMasterId id="2147483690" r:id="rId9"/>
    <p:sldMasterId id="2147483693" r:id="rId10"/>
    <p:sldMasterId id="2147483696" r:id="rId11"/>
  </p:sldMasterIdLst>
  <p:notesMasterIdLst>
    <p:notesMasterId r:id="rId68"/>
  </p:notesMasterIdLst>
  <p:sldIdLst>
    <p:sldId id="1086" r:id="rId12"/>
    <p:sldId id="1082" r:id="rId13"/>
    <p:sldId id="1077" r:id="rId14"/>
    <p:sldId id="1107" r:id="rId15"/>
    <p:sldId id="1087" r:id="rId16"/>
    <p:sldId id="1089" r:id="rId17"/>
    <p:sldId id="1090" r:id="rId18"/>
    <p:sldId id="1091" r:id="rId19"/>
    <p:sldId id="1092" r:id="rId20"/>
    <p:sldId id="1093" r:id="rId21"/>
    <p:sldId id="1094" r:id="rId22"/>
    <p:sldId id="1095" r:id="rId23"/>
    <p:sldId id="1096" r:id="rId24"/>
    <p:sldId id="1097" r:id="rId25"/>
    <p:sldId id="1098" r:id="rId26"/>
    <p:sldId id="1101" r:id="rId27"/>
    <p:sldId id="1099" r:id="rId28"/>
    <p:sldId id="1100" r:id="rId29"/>
    <p:sldId id="1102" r:id="rId30"/>
    <p:sldId id="1103" r:id="rId31"/>
    <p:sldId id="1106" r:id="rId32"/>
    <p:sldId id="1108" r:id="rId33"/>
    <p:sldId id="1109" r:id="rId34"/>
    <p:sldId id="1110" r:id="rId35"/>
    <p:sldId id="1111" r:id="rId36"/>
    <p:sldId id="1112" r:id="rId37"/>
    <p:sldId id="304" r:id="rId38"/>
    <p:sldId id="289" r:id="rId39"/>
    <p:sldId id="1113" r:id="rId40"/>
    <p:sldId id="315" r:id="rId41"/>
    <p:sldId id="316" r:id="rId42"/>
    <p:sldId id="317" r:id="rId43"/>
    <p:sldId id="318" r:id="rId44"/>
    <p:sldId id="319" r:id="rId45"/>
    <p:sldId id="1115" r:id="rId46"/>
    <p:sldId id="1116" r:id="rId47"/>
    <p:sldId id="279" r:id="rId48"/>
    <p:sldId id="1117" r:id="rId49"/>
    <p:sldId id="281" r:id="rId50"/>
    <p:sldId id="291" r:id="rId51"/>
    <p:sldId id="310" r:id="rId52"/>
    <p:sldId id="295" r:id="rId53"/>
    <p:sldId id="273" r:id="rId54"/>
    <p:sldId id="274" r:id="rId55"/>
    <p:sldId id="293" r:id="rId56"/>
    <p:sldId id="322" r:id="rId57"/>
    <p:sldId id="326" r:id="rId58"/>
    <p:sldId id="1118" r:id="rId59"/>
    <p:sldId id="1119" r:id="rId60"/>
    <p:sldId id="325" r:id="rId61"/>
    <p:sldId id="296" r:id="rId62"/>
    <p:sldId id="284" r:id="rId63"/>
    <p:sldId id="1120" r:id="rId64"/>
    <p:sldId id="324" r:id="rId65"/>
    <p:sldId id="1105" r:id="rId66"/>
    <p:sldId id="1104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EFC"/>
    <a:srgbClr val="E15759"/>
    <a:srgbClr val="59A14F"/>
    <a:srgbClr val="00AFD8"/>
    <a:srgbClr val="002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E5B0D-E548-4643-A2A6-0388A54B7142}" v="60" dt="2019-09-11T23:33:37.732"/>
    <p1510:client id="{42258883-39B9-8106-A77E-3156EAC77551}" v="1" dt="2019-09-11T22:01:06.227"/>
    <p1510:client id="{8EB09301-C8AC-CEE9-1318-DB8923BFCFF8}" v="1" dt="2019-09-17T18:01:44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9884" autoAdjust="0"/>
  </p:normalViewPr>
  <p:slideViewPr>
    <p:cSldViewPr snapToGrid="0">
      <p:cViewPr varScale="1">
        <p:scale>
          <a:sx n="100" d="100"/>
          <a:sy n="100" d="100"/>
        </p:scale>
        <p:origin x="7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ar\folders\_q\nqmk6pks6mg12smm2hkd9jj00000gp\T\com.microsoft.Outlook\Outlook%20Temp\Initial%20Analysis%20-%202%5b3%5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labshare\divisions\Business%20Development\Consultive%20Services%20955\Restricted%20-%20Department\Projects%20-%20Account%20(single)\Hennipen%20County%20Medical%20Center\Utilization%20Management\2017\UM%20Analyses\Acute%20Cardiac%20Marker%20Testing%20Updated.xlsm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BCAD\DATA\USERS\b114392\Sachin%20Backup%2006-13-2017\Active%20Projects\Rapid%20Assay%20Phase%20II%20data\MRSA%20&amp;%20C-Diff%20Data\MRSA%20and%20C-Diff%20comparison%202014%20and%20201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88407699038"/>
          <c:y val="7.45487022455526E-2"/>
          <c:w val="0.86928937007873996"/>
          <c:h val="0.745906605424321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224563"/>
            </a:solidFill>
          </c:spPr>
          <c:invertIfNegative val="0"/>
          <c:cat>
            <c:strRef>
              <c:f>'TNI TI'!$F$6:$F$31</c:f>
              <c:strCach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12+</c:v>
                </c:pt>
              </c:strCache>
            </c:strRef>
          </c:cat>
          <c:val>
            <c:numRef>
              <c:f>'TNI TI'!$G$6:$G$31</c:f>
              <c:numCache>
                <c:formatCode>General</c:formatCode>
                <c:ptCount val="26"/>
                <c:pt idx="0">
                  <c:v>0</c:v>
                </c:pt>
                <c:pt idx="1">
                  <c:v>2965</c:v>
                </c:pt>
                <c:pt idx="2">
                  <c:v>28</c:v>
                </c:pt>
                <c:pt idx="3">
                  <c:v>25</c:v>
                </c:pt>
                <c:pt idx="4">
                  <c:v>55</c:v>
                </c:pt>
                <c:pt idx="5">
                  <c:v>112</c:v>
                </c:pt>
                <c:pt idx="6">
                  <c:v>200</c:v>
                </c:pt>
                <c:pt idx="7">
                  <c:v>239</c:v>
                </c:pt>
                <c:pt idx="8">
                  <c:v>253</c:v>
                </c:pt>
                <c:pt idx="9">
                  <c:v>259</c:v>
                </c:pt>
                <c:pt idx="10">
                  <c:v>408</c:v>
                </c:pt>
                <c:pt idx="11">
                  <c:v>692</c:v>
                </c:pt>
                <c:pt idx="12">
                  <c:v>1121</c:v>
                </c:pt>
                <c:pt idx="13">
                  <c:v>975</c:v>
                </c:pt>
                <c:pt idx="14">
                  <c:v>593</c:v>
                </c:pt>
                <c:pt idx="15">
                  <c:v>382</c:v>
                </c:pt>
                <c:pt idx="16">
                  <c:v>441</c:v>
                </c:pt>
                <c:pt idx="17">
                  <c:v>399</c:v>
                </c:pt>
                <c:pt idx="18">
                  <c:v>241</c:v>
                </c:pt>
                <c:pt idx="19">
                  <c:v>176</c:v>
                </c:pt>
                <c:pt idx="20">
                  <c:v>112</c:v>
                </c:pt>
                <c:pt idx="21">
                  <c:v>96</c:v>
                </c:pt>
                <c:pt idx="22">
                  <c:v>86</c:v>
                </c:pt>
                <c:pt idx="23">
                  <c:v>89</c:v>
                </c:pt>
                <c:pt idx="24">
                  <c:v>64</c:v>
                </c:pt>
                <c:pt idx="25">
                  <c:v>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3-D143-AD59-D1DF93FE6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53"/>
        <c:axId val="102602240"/>
        <c:axId val="102603776"/>
      </c:barChart>
      <c:catAx>
        <c:axId val="102602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02603776"/>
        <c:crosses val="autoZero"/>
        <c:auto val="1"/>
        <c:lblAlgn val="ctr"/>
        <c:lblOffset val="100"/>
        <c:noMultiLvlLbl val="0"/>
      </c:catAx>
      <c:valAx>
        <c:axId val="102603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404040"/>
                </a:solidFill>
              </a:defRPr>
            </a:pPr>
            <a:endParaRPr lang="en-US"/>
          </a:p>
        </c:txPr>
        <c:crossAx val="102602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'4-Utilization'!$C$12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rgbClr val="224563"/>
            </a:solidFill>
          </c:spPr>
          <c:invertIfNegative val="0"/>
          <c:cat>
            <c:strRef>
              <c:f>'4-Utilization'!$B$13:$B$37</c:f>
              <c:strCache>
                <c:ptCount val="25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1.5</c:v>
                </c:pt>
                <c:pt idx="4">
                  <c:v>2.0</c:v>
                </c:pt>
                <c:pt idx="5">
                  <c:v>2.5</c:v>
                </c:pt>
                <c:pt idx="6">
                  <c:v>3.0</c:v>
                </c:pt>
                <c:pt idx="7">
                  <c:v>3.5</c:v>
                </c:pt>
                <c:pt idx="8">
                  <c:v>4.0</c:v>
                </c:pt>
                <c:pt idx="9">
                  <c:v>4.5</c:v>
                </c:pt>
                <c:pt idx="10">
                  <c:v>5.0</c:v>
                </c:pt>
                <c:pt idx="11">
                  <c:v>5.5</c:v>
                </c:pt>
                <c:pt idx="12">
                  <c:v>6.0</c:v>
                </c:pt>
                <c:pt idx="13">
                  <c:v>6.5</c:v>
                </c:pt>
                <c:pt idx="14">
                  <c:v>7.0</c:v>
                </c:pt>
                <c:pt idx="15">
                  <c:v>7.5</c:v>
                </c:pt>
                <c:pt idx="16">
                  <c:v>8.0</c:v>
                </c:pt>
                <c:pt idx="17">
                  <c:v>8.5</c:v>
                </c:pt>
                <c:pt idx="18">
                  <c:v>9.0</c:v>
                </c:pt>
                <c:pt idx="19">
                  <c:v>9.5</c:v>
                </c:pt>
                <c:pt idx="20">
                  <c:v>10.0</c:v>
                </c:pt>
                <c:pt idx="21">
                  <c:v>10.5</c:v>
                </c:pt>
                <c:pt idx="22">
                  <c:v>11.0</c:v>
                </c:pt>
                <c:pt idx="23">
                  <c:v>11.5</c:v>
                </c:pt>
                <c:pt idx="24">
                  <c:v>12+</c:v>
                </c:pt>
              </c:strCache>
            </c:strRef>
          </c:cat>
          <c:val>
            <c:numRef>
              <c:f>'4-Utilization'!$C$13:$C$37</c:f>
              <c:numCache>
                <c:formatCode>General</c:formatCode>
                <c:ptCount val="25"/>
                <c:pt idx="0">
                  <c:v>131</c:v>
                </c:pt>
                <c:pt idx="1">
                  <c:v>100</c:v>
                </c:pt>
                <c:pt idx="2">
                  <c:v>260</c:v>
                </c:pt>
                <c:pt idx="3">
                  <c:v>654</c:v>
                </c:pt>
                <c:pt idx="4">
                  <c:v>1546</c:v>
                </c:pt>
                <c:pt idx="5">
                  <c:v>3587</c:v>
                </c:pt>
                <c:pt idx="6">
                  <c:v>3578</c:v>
                </c:pt>
                <c:pt idx="7">
                  <c:v>1956</c:v>
                </c:pt>
                <c:pt idx="8">
                  <c:v>1036</c:v>
                </c:pt>
                <c:pt idx="9">
                  <c:v>663</c:v>
                </c:pt>
                <c:pt idx="10">
                  <c:v>472</c:v>
                </c:pt>
                <c:pt idx="11">
                  <c:v>478</c:v>
                </c:pt>
                <c:pt idx="12">
                  <c:v>333</c:v>
                </c:pt>
                <c:pt idx="13">
                  <c:v>228</c:v>
                </c:pt>
                <c:pt idx="14">
                  <c:v>167</c:v>
                </c:pt>
                <c:pt idx="15">
                  <c:v>133</c:v>
                </c:pt>
                <c:pt idx="16">
                  <c:v>115</c:v>
                </c:pt>
                <c:pt idx="17">
                  <c:v>77</c:v>
                </c:pt>
                <c:pt idx="18">
                  <c:v>77</c:v>
                </c:pt>
                <c:pt idx="19">
                  <c:v>62</c:v>
                </c:pt>
                <c:pt idx="20">
                  <c:v>40</c:v>
                </c:pt>
                <c:pt idx="21">
                  <c:v>48</c:v>
                </c:pt>
                <c:pt idx="22">
                  <c:v>29</c:v>
                </c:pt>
                <c:pt idx="23">
                  <c:v>21</c:v>
                </c:pt>
                <c:pt idx="24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F-6949-95AE-BE6BE81FE8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axId val="102611584"/>
        <c:axId val="105275776"/>
      </c:barChart>
      <c:catAx>
        <c:axId val="102611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404040"/>
                </a:solidFill>
              </a:defRPr>
            </a:pPr>
            <a:endParaRPr lang="en-US"/>
          </a:p>
        </c:txPr>
        <c:crossAx val="105275776"/>
        <c:crosses val="autoZero"/>
        <c:auto val="1"/>
        <c:lblAlgn val="ctr"/>
        <c:lblOffset val="100"/>
        <c:noMultiLvlLbl val="0"/>
      </c:catAx>
      <c:valAx>
        <c:axId val="105275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404040"/>
                </a:solidFill>
              </a:defRPr>
            </a:pPr>
            <a:endParaRPr lang="en-US"/>
          </a:p>
        </c:txPr>
        <c:crossAx val="102611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Before (2015)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</c:f>
              <c:numCache>
                <c:formatCode>0.00%</c:formatCode>
                <c:ptCount val="1"/>
                <c:pt idx="0">
                  <c:v>4.9399999999999999E-2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A-450E-93E2-1725D61066B7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After standards approved (2016)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0.00%</c:formatCode>
                <c:ptCount val="1"/>
                <c:pt idx="0">
                  <c:v>6.1199999999999997E-2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FA-450E-93E2-1725D61066B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Re-education and pocketguide (2017)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0.00%</c:formatCode>
                <c:ptCount val="1"/>
                <c:pt idx="0">
                  <c:v>5.9200000000000003E-2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FA-450E-93E2-1725D6106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2528272"/>
        <c:axId val="252515376"/>
      </c:barChart>
      <c:catAx>
        <c:axId val="252528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2515376"/>
        <c:crosses val="autoZero"/>
        <c:auto val="1"/>
        <c:lblAlgn val="ctr"/>
        <c:lblOffset val="100"/>
        <c:noMultiLvlLbl val="0"/>
      </c:catAx>
      <c:valAx>
        <c:axId val="25251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52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305708675075059"/>
          <c:y val="0.33429673891892148"/>
          <c:w val="0.33199267676826733"/>
          <c:h val="0.33140633231607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Alerts Fired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Sheet4!$A$2:$A$8</c:f>
              <c:numCache>
                <c:formatCode>mmm\-yy</c:formatCode>
                <c:ptCount val="7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</c:numCache>
            </c:numRef>
          </c:cat>
          <c:val>
            <c:numRef>
              <c:f>Sheet4!$B$2:$B$8</c:f>
              <c:numCache>
                <c:formatCode>General</c:formatCode>
                <c:ptCount val="7"/>
                <c:pt idx="0">
                  <c:v>2900</c:v>
                </c:pt>
                <c:pt idx="1">
                  <c:v>3500</c:v>
                </c:pt>
                <c:pt idx="2">
                  <c:v>3300</c:v>
                </c:pt>
                <c:pt idx="3">
                  <c:v>3250</c:v>
                </c:pt>
                <c:pt idx="4">
                  <c:v>3100</c:v>
                </c:pt>
                <c:pt idx="5">
                  <c:v>2750</c:v>
                </c:pt>
                <c:pt idx="6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0F-44F9-9F24-44A2C0382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9082399"/>
        <c:axId val="549091967"/>
      </c:barChart>
      <c:dateAx>
        <c:axId val="54908239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91967"/>
        <c:crosses val="autoZero"/>
        <c:auto val="1"/>
        <c:lblOffset val="100"/>
        <c:baseTimeUnit val="months"/>
      </c:dateAx>
      <c:valAx>
        <c:axId val="549091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82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Before (2015)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</c:f>
              <c:numCache>
                <c:formatCode>0.00%</c:formatCode>
                <c:ptCount val="1"/>
                <c:pt idx="0">
                  <c:v>4.9399999999999999E-2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A-450E-93E2-1725D61066B7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After standards approved (2016)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0.00%</c:formatCode>
                <c:ptCount val="1"/>
                <c:pt idx="0">
                  <c:v>6.1199999999999997E-2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FA-450E-93E2-1725D61066B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Re-education and pocketguide (2017)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0.00%</c:formatCode>
                <c:ptCount val="1"/>
                <c:pt idx="0">
                  <c:v>5.9200000000000003E-2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FA-450E-93E2-1725D61066B7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Observation (2018)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0.00%</c:formatCode>
                <c:ptCount val="1"/>
                <c:pt idx="0">
                  <c:v>6.5000000000000002E-2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FA-450E-93E2-1725D61066B7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Post-CDS alert implementation (2019)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0.00%</c:formatCode>
                <c:ptCount val="1"/>
                <c:pt idx="0">
                  <c:v>7.5800000000000006E-2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FA-450E-93E2-1725D6106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2528272"/>
        <c:axId val="252515376"/>
      </c:barChart>
      <c:catAx>
        <c:axId val="252528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2515376"/>
        <c:crosses val="autoZero"/>
        <c:auto val="1"/>
        <c:lblAlgn val="ctr"/>
        <c:lblOffset val="100"/>
        <c:noMultiLvlLbl val="0"/>
      </c:catAx>
      <c:valAx>
        <c:axId val="25251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52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(3)'!$A$1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'Sheet1 (3)'!$A$2</c:f>
              <c:numCache>
                <c:formatCode>0.00%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B-4B61-871B-8FF230565C53}"/>
            </c:ext>
          </c:extLst>
        </c:ser>
        <c:ser>
          <c:idx val="1"/>
          <c:order val="1"/>
          <c:tx>
            <c:strRef>
              <c:f>'Sheet1 (3)'!$B$1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'Sheet1 (3)'!$B$2</c:f>
              <c:numCache>
                <c:formatCode>0.00%</c:formatCode>
                <c:ptCount val="1"/>
                <c:pt idx="0">
                  <c:v>5.3999999999999999E-2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B-4B61-871B-8FF230565C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2528272"/>
        <c:axId val="252515376"/>
      </c:barChart>
      <c:catAx>
        <c:axId val="252528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2515376"/>
        <c:crosses val="autoZero"/>
        <c:auto val="1"/>
        <c:lblAlgn val="ctr"/>
        <c:lblOffset val="100"/>
        <c:noMultiLvlLbl val="0"/>
      </c:catAx>
      <c:valAx>
        <c:axId val="25251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52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8518139283015745E-2"/>
          <c:y val="3.7192164025092136E-2"/>
          <c:w val="0.8229249771001389"/>
          <c:h val="0.78868342056181506"/>
        </c:manualLayout>
      </c:layout>
      <c:area3DChart>
        <c:grouping val="stacked"/>
        <c:varyColors val="0"/>
        <c:ser>
          <c:idx val="0"/>
          <c:order val="0"/>
          <c:tx>
            <c:strRef>
              <c:f>Sheet4!$C$19</c:f>
              <c:strCache>
                <c:ptCount val="1"/>
                <c:pt idx="0">
                  <c:v>% Duplicates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Sheet4!$B$20:$B$21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Sheet4!$C$20:$C$21</c:f>
              <c:numCache>
                <c:formatCode>0%</c:formatCode>
                <c:ptCount val="2"/>
                <c:pt idx="0">
                  <c:v>0.17735042735042736</c:v>
                </c:pt>
                <c:pt idx="1">
                  <c:v>3.3984706881903144E-2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4-4DF4-9C68-23E5CA315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2949184"/>
        <c:axId val="432949576"/>
        <c:axId val="0"/>
      </c:area3DChart>
      <c:catAx>
        <c:axId val="43294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949576"/>
        <c:crosses val="autoZero"/>
        <c:auto val="1"/>
        <c:lblAlgn val="ctr"/>
        <c:lblOffset val="100"/>
        <c:noMultiLvlLbl val="0"/>
      </c:catAx>
      <c:valAx>
        <c:axId val="432949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94918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993219597550289E-2"/>
          <c:y val="0.17171296296296298"/>
          <c:w val="0.84887586514275182"/>
          <c:h val="0.716597404491105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6393073860466206E-3"/>
                  <c:y val="-1.2422360248446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6384-4D07-9114-8B5006EAA839}"/>
                </c:ext>
              </c:extLst>
            </c:dLbl>
            <c:dLbl>
              <c:idx val="1"/>
              <c:layout>
                <c:manualLayout>
                  <c:x val="-6.4794805395349498E-3"/>
                  <c:y val="9.40550133096716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6384-4D07-9114-8B5006EAA839}"/>
                </c:ext>
              </c:extLst>
            </c:dLbl>
            <c:dLbl>
              <c:idx val="2"/>
              <c:layout>
                <c:manualLayout>
                  <c:x val="0"/>
                  <c:y val="5.856255545696474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384-4D07-9114-8B5006EAA839}"/>
                </c:ext>
              </c:extLst>
            </c:dLbl>
            <c:dLbl>
              <c:idx val="3"/>
              <c:layout>
                <c:manualLayout>
                  <c:x val="-2.1598268465116499E-3"/>
                  <c:y val="5.8562555456965395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0.11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384-4D07-9114-8B5006EAA8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31750" cap="rnd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numRef>
              <c:f>'[Chart in Microsoft PowerPoint]Sheet1'!$F$1:$I$1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'[Chart in Microsoft PowerPoint]Sheet1'!$F$2:$I$2</c:f>
              <c:numCache>
                <c:formatCode>General</c:formatCode>
                <c:ptCount val="4"/>
                <c:pt idx="0">
                  <c:v>0.56000000000000005</c:v>
                </c:pt>
                <c:pt idx="1">
                  <c:v>0.53</c:v>
                </c:pt>
                <c:pt idx="2">
                  <c:v>0.47</c:v>
                </c:pt>
                <c:pt idx="3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84-4D07-9114-8B5006EAA8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604656"/>
        <c:axId val="123600912"/>
      </c:barChart>
      <c:catAx>
        <c:axId val="12360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00912"/>
        <c:crosses val="autoZero"/>
        <c:auto val="1"/>
        <c:lblAlgn val="ctr"/>
        <c:lblOffset val="100"/>
        <c:noMultiLvlLbl val="0"/>
      </c:catAx>
      <c:valAx>
        <c:axId val="123600912"/>
        <c:scaling>
          <c:orientation val="minMax"/>
          <c:max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Cases</a:t>
                </a:r>
                <a:r>
                  <a:rPr lang="en-US" baseline="0"/>
                  <a:t>/1000 patient days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0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5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49EFF-97B3-4B67-A4F1-A3CC8227C4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4CE1A-30BC-4F1F-95FD-5010C398C466}">
      <dgm:prSet phldrT="[Text]" custT="1"/>
      <dgm:spPr/>
      <dgm:t>
        <a:bodyPr anchor="ctr"/>
        <a:lstStyle/>
        <a:p>
          <a:r>
            <a:rPr lang="en-US" sz="2600" b="1" dirty="0">
              <a:solidFill>
                <a:srgbClr val="00B0C4"/>
              </a:solidFill>
            </a:rPr>
            <a:t>Background</a:t>
          </a:r>
        </a:p>
      </dgm:t>
    </dgm:pt>
    <dgm:pt modelId="{3618A5B1-4887-479B-B3CB-8CDFD38516BF}" type="parTrans" cxnId="{CADA9F05-F86F-4952-98BF-5901D43421FB}">
      <dgm:prSet/>
      <dgm:spPr/>
      <dgm:t>
        <a:bodyPr/>
        <a:lstStyle/>
        <a:p>
          <a:endParaRPr lang="en-US" sz="2600"/>
        </a:p>
      </dgm:t>
    </dgm:pt>
    <dgm:pt modelId="{3AEDF956-C301-47DB-87E7-8726F8BDA207}" type="sibTrans" cxnId="{CADA9F05-F86F-4952-98BF-5901D43421FB}">
      <dgm:prSet/>
      <dgm:spPr/>
      <dgm:t>
        <a:bodyPr/>
        <a:lstStyle/>
        <a:p>
          <a:endParaRPr lang="en-US" sz="2600"/>
        </a:p>
      </dgm:t>
    </dgm:pt>
    <dgm:pt modelId="{891B3E49-864E-47F7-A443-FB74E54BA931}">
      <dgm:prSet phldrT="[Text]" custT="1"/>
      <dgm:spPr/>
      <dgm:t>
        <a:bodyPr anchor="ctr"/>
        <a:lstStyle/>
        <a:p>
          <a:r>
            <a:rPr lang="en-US" sz="2600" dirty="0"/>
            <a:t>Interventions</a:t>
          </a:r>
        </a:p>
      </dgm:t>
    </dgm:pt>
    <dgm:pt modelId="{F2FF1C48-4E60-45AA-B599-2E0C4BD85AE1}" type="parTrans" cxnId="{B3313B24-F470-43C5-93F6-9292D5E4F829}">
      <dgm:prSet/>
      <dgm:spPr/>
      <dgm:t>
        <a:bodyPr/>
        <a:lstStyle/>
        <a:p>
          <a:endParaRPr lang="en-US" sz="2600"/>
        </a:p>
      </dgm:t>
    </dgm:pt>
    <dgm:pt modelId="{32122F8D-C860-4835-B68C-8C7F336734D2}" type="sibTrans" cxnId="{B3313B24-F470-43C5-93F6-9292D5E4F829}">
      <dgm:prSet/>
      <dgm:spPr/>
      <dgm:t>
        <a:bodyPr/>
        <a:lstStyle/>
        <a:p>
          <a:endParaRPr lang="en-US" sz="2600"/>
        </a:p>
      </dgm:t>
    </dgm:pt>
    <dgm:pt modelId="{CC11D3D6-1B1A-4CDE-A2CF-5C9E9428956C}">
      <dgm:prSet phldrT="[Text]" custT="1"/>
      <dgm:spPr/>
      <dgm:t>
        <a:bodyPr anchor="ctr"/>
        <a:lstStyle/>
        <a:p>
          <a:r>
            <a:rPr lang="en-US" sz="2600" dirty="0"/>
            <a:t>Downstream Impact</a:t>
          </a:r>
        </a:p>
      </dgm:t>
    </dgm:pt>
    <dgm:pt modelId="{CD4A9C2B-5822-49AB-A0E3-A5B3620DC747}" type="parTrans" cxnId="{89358DA1-A43B-41A0-8796-E8BD64E2CE39}">
      <dgm:prSet/>
      <dgm:spPr/>
      <dgm:t>
        <a:bodyPr/>
        <a:lstStyle/>
        <a:p>
          <a:endParaRPr lang="en-US" sz="2600"/>
        </a:p>
      </dgm:t>
    </dgm:pt>
    <dgm:pt modelId="{68081999-BC36-4779-B3AC-A4CFA7A572D4}" type="sibTrans" cxnId="{89358DA1-A43B-41A0-8796-E8BD64E2CE39}">
      <dgm:prSet/>
      <dgm:spPr/>
      <dgm:t>
        <a:bodyPr/>
        <a:lstStyle/>
        <a:p>
          <a:endParaRPr lang="en-US" sz="2600"/>
        </a:p>
      </dgm:t>
    </dgm:pt>
    <dgm:pt modelId="{AFC94B0E-4196-46C7-BD75-7F95E51650EC}" type="pres">
      <dgm:prSet presAssocID="{1D649EFF-97B3-4B67-A4F1-A3CC8227C47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A56C82-9A07-426E-A735-B9069E69A527}" type="pres">
      <dgm:prSet presAssocID="{9B84CE1A-30BC-4F1F-95FD-5010C398C466}" presName="thickLine" presStyleLbl="alignNode1" presStyleIdx="0" presStyleCnt="3"/>
      <dgm:spPr/>
    </dgm:pt>
    <dgm:pt modelId="{D4E7E668-3054-42C6-8236-35037398F5DC}" type="pres">
      <dgm:prSet presAssocID="{9B84CE1A-30BC-4F1F-95FD-5010C398C466}" presName="horz1" presStyleCnt="0"/>
      <dgm:spPr/>
    </dgm:pt>
    <dgm:pt modelId="{7F613882-4968-4FFC-844A-ED836F3CE962}" type="pres">
      <dgm:prSet presAssocID="{9B84CE1A-30BC-4F1F-95FD-5010C398C466}" presName="tx1" presStyleLbl="revTx" presStyleIdx="0" presStyleCnt="3"/>
      <dgm:spPr/>
      <dgm:t>
        <a:bodyPr/>
        <a:lstStyle/>
        <a:p>
          <a:endParaRPr lang="en-US"/>
        </a:p>
      </dgm:t>
    </dgm:pt>
    <dgm:pt modelId="{41BBC55E-AE7A-479E-9566-5180467B474C}" type="pres">
      <dgm:prSet presAssocID="{9B84CE1A-30BC-4F1F-95FD-5010C398C466}" presName="vert1" presStyleCnt="0"/>
      <dgm:spPr/>
    </dgm:pt>
    <dgm:pt modelId="{0EF23F3E-10B1-4774-8235-EB14885AC461}" type="pres">
      <dgm:prSet presAssocID="{891B3E49-864E-47F7-A443-FB74E54BA931}" presName="thickLine" presStyleLbl="alignNode1" presStyleIdx="1" presStyleCnt="3"/>
      <dgm:spPr/>
    </dgm:pt>
    <dgm:pt modelId="{6F6F26DA-0437-4994-84A6-3A33EAF617F4}" type="pres">
      <dgm:prSet presAssocID="{891B3E49-864E-47F7-A443-FB74E54BA931}" presName="horz1" presStyleCnt="0"/>
      <dgm:spPr/>
    </dgm:pt>
    <dgm:pt modelId="{99D9B0B2-0F23-4C3A-8DE3-1DF64C7D7474}" type="pres">
      <dgm:prSet presAssocID="{891B3E49-864E-47F7-A443-FB74E54BA931}" presName="tx1" presStyleLbl="revTx" presStyleIdx="1" presStyleCnt="3"/>
      <dgm:spPr/>
      <dgm:t>
        <a:bodyPr/>
        <a:lstStyle/>
        <a:p>
          <a:endParaRPr lang="en-US"/>
        </a:p>
      </dgm:t>
    </dgm:pt>
    <dgm:pt modelId="{137D809F-3BC4-40C4-A661-186D33EDCC62}" type="pres">
      <dgm:prSet presAssocID="{891B3E49-864E-47F7-A443-FB74E54BA931}" presName="vert1" presStyleCnt="0"/>
      <dgm:spPr/>
    </dgm:pt>
    <dgm:pt modelId="{46DB4D43-729F-44AF-A3D3-A56A2EC4FD6C}" type="pres">
      <dgm:prSet presAssocID="{CC11D3D6-1B1A-4CDE-A2CF-5C9E9428956C}" presName="thickLine" presStyleLbl="alignNode1" presStyleIdx="2" presStyleCnt="3"/>
      <dgm:spPr/>
    </dgm:pt>
    <dgm:pt modelId="{488AE905-08A9-4D9D-9344-E2B936EDC301}" type="pres">
      <dgm:prSet presAssocID="{CC11D3D6-1B1A-4CDE-A2CF-5C9E9428956C}" presName="horz1" presStyleCnt="0"/>
      <dgm:spPr/>
    </dgm:pt>
    <dgm:pt modelId="{65D4A1AA-4094-43A7-984F-7C225B971CBC}" type="pres">
      <dgm:prSet presAssocID="{CC11D3D6-1B1A-4CDE-A2CF-5C9E9428956C}" presName="tx1" presStyleLbl="revTx" presStyleIdx="2" presStyleCnt="3"/>
      <dgm:spPr/>
      <dgm:t>
        <a:bodyPr/>
        <a:lstStyle/>
        <a:p>
          <a:endParaRPr lang="en-US"/>
        </a:p>
      </dgm:t>
    </dgm:pt>
    <dgm:pt modelId="{B0E8A485-1D0D-4D05-8D2A-7205CCB11130}" type="pres">
      <dgm:prSet presAssocID="{CC11D3D6-1B1A-4CDE-A2CF-5C9E9428956C}" presName="vert1" presStyleCnt="0"/>
      <dgm:spPr/>
    </dgm:pt>
  </dgm:ptLst>
  <dgm:cxnLst>
    <dgm:cxn modelId="{B3313B24-F470-43C5-93F6-9292D5E4F829}" srcId="{1D649EFF-97B3-4B67-A4F1-A3CC8227C470}" destId="{891B3E49-864E-47F7-A443-FB74E54BA931}" srcOrd="1" destOrd="0" parTransId="{F2FF1C48-4E60-45AA-B599-2E0C4BD85AE1}" sibTransId="{32122F8D-C860-4835-B68C-8C7F336734D2}"/>
    <dgm:cxn modelId="{CADA9F05-F86F-4952-98BF-5901D43421FB}" srcId="{1D649EFF-97B3-4B67-A4F1-A3CC8227C470}" destId="{9B84CE1A-30BC-4F1F-95FD-5010C398C466}" srcOrd="0" destOrd="0" parTransId="{3618A5B1-4887-479B-B3CB-8CDFD38516BF}" sibTransId="{3AEDF956-C301-47DB-87E7-8726F8BDA207}"/>
    <dgm:cxn modelId="{D6B1B7BB-54B9-4B31-8F18-0ED33EC5E1E9}" type="presOf" srcId="{CC11D3D6-1B1A-4CDE-A2CF-5C9E9428956C}" destId="{65D4A1AA-4094-43A7-984F-7C225B971CBC}" srcOrd="0" destOrd="0" presId="urn:microsoft.com/office/officeart/2008/layout/LinedList"/>
    <dgm:cxn modelId="{44D58E7F-DD74-4665-B851-66CF839C0CED}" type="presOf" srcId="{9B84CE1A-30BC-4F1F-95FD-5010C398C466}" destId="{7F613882-4968-4FFC-844A-ED836F3CE962}" srcOrd="0" destOrd="0" presId="urn:microsoft.com/office/officeart/2008/layout/LinedList"/>
    <dgm:cxn modelId="{89358DA1-A43B-41A0-8796-E8BD64E2CE39}" srcId="{1D649EFF-97B3-4B67-A4F1-A3CC8227C470}" destId="{CC11D3D6-1B1A-4CDE-A2CF-5C9E9428956C}" srcOrd="2" destOrd="0" parTransId="{CD4A9C2B-5822-49AB-A0E3-A5B3620DC747}" sibTransId="{68081999-BC36-4779-B3AC-A4CFA7A572D4}"/>
    <dgm:cxn modelId="{25E58615-67A5-40ED-AE2F-9E28E3C65970}" type="presOf" srcId="{891B3E49-864E-47F7-A443-FB74E54BA931}" destId="{99D9B0B2-0F23-4C3A-8DE3-1DF64C7D7474}" srcOrd="0" destOrd="0" presId="urn:microsoft.com/office/officeart/2008/layout/LinedList"/>
    <dgm:cxn modelId="{3AAC854E-604F-4C62-9039-8092F61DDACA}" type="presOf" srcId="{1D649EFF-97B3-4B67-A4F1-A3CC8227C470}" destId="{AFC94B0E-4196-46C7-BD75-7F95E51650EC}" srcOrd="0" destOrd="0" presId="urn:microsoft.com/office/officeart/2008/layout/LinedList"/>
    <dgm:cxn modelId="{CD4EB1F3-BAC6-42BF-AE8F-15CFF8C4FF29}" type="presParOf" srcId="{AFC94B0E-4196-46C7-BD75-7F95E51650EC}" destId="{0EA56C82-9A07-426E-A735-B9069E69A527}" srcOrd="0" destOrd="0" presId="urn:microsoft.com/office/officeart/2008/layout/LinedList"/>
    <dgm:cxn modelId="{EFFD0B1A-386F-404B-B898-8624CE334296}" type="presParOf" srcId="{AFC94B0E-4196-46C7-BD75-7F95E51650EC}" destId="{D4E7E668-3054-42C6-8236-35037398F5DC}" srcOrd="1" destOrd="0" presId="urn:microsoft.com/office/officeart/2008/layout/LinedList"/>
    <dgm:cxn modelId="{33FF6EEB-13FF-4464-9CC4-2D851EB447A9}" type="presParOf" srcId="{D4E7E668-3054-42C6-8236-35037398F5DC}" destId="{7F613882-4968-4FFC-844A-ED836F3CE962}" srcOrd="0" destOrd="0" presId="urn:microsoft.com/office/officeart/2008/layout/LinedList"/>
    <dgm:cxn modelId="{01B07A68-D2F8-446A-8117-9649FF119B50}" type="presParOf" srcId="{D4E7E668-3054-42C6-8236-35037398F5DC}" destId="{41BBC55E-AE7A-479E-9566-5180467B474C}" srcOrd="1" destOrd="0" presId="urn:microsoft.com/office/officeart/2008/layout/LinedList"/>
    <dgm:cxn modelId="{E79D0040-CC88-44E3-BC89-9E80C782E7C2}" type="presParOf" srcId="{AFC94B0E-4196-46C7-BD75-7F95E51650EC}" destId="{0EF23F3E-10B1-4774-8235-EB14885AC461}" srcOrd="2" destOrd="0" presId="urn:microsoft.com/office/officeart/2008/layout/LinedList"/>
    <dgm:cxn modelId="{7B7645E2-D784-4230-ACFC-264E92A4119D}" type="presParOf" srcId="{AFC94B0E-4196-46C7-BD75-7F95E51650EC}" destId="{6F6F26DA-0437-4994-84A6-3A33EAF617F4}" srcOrd="3" destOrd="0" presId="urn:microsoft.com/office/officeart/2008/layout/LinedList"/>
    <dgm:cxn modelId="{262AD195-6BB2-4085-A9F7-D6FFB309E460}" type="presParOf" srcId="{6F6F26DA-0437-4994-84A6-3A33EAF617F4}" destId="{99D9B0B2-0F23-4C3A-8DE3-1DF64C7D7474}" srcOrd="0" destOrd="0" presId="urn:microsoft.com/office/officeart/2008/layout/LinedList"/>
    <dgm:cxn modelId="{10AC6AAE-13C3-4AA6-A5F8-C2FEBD0E8253}" type="presParOf" srcId="{6F6F26DA-0437-4994-84A6-3A33EAF617F4}" destId="{137D809F-3BC4-40C4-A661-186D33EDCC62}" srcOrd="1" destOrd="0" presId="urn:microsoft.com/office/officeart/2008/layout/LinedList"/>
    <dgm:cxn modelId="{F7919A2C-4F6D-4DF8-A3EE-64FD593E99BD}" type="presParOf" srcId="{AFC94B0E-4196-46C7-BD75-7F95E51650EC}" destId="{46DB4D43-729F-44AF-A3D3-A56A2EC4FD6C}" srcOrd="4" destOrd="0" presId="urn:microsoft.com/office/officeart/2008/layout/LinedList"/>
    <dgm:cxn modelId="{CB1FDE62-CADD-4F04-8BE1-8F2ED082F9D7}" type="presParOf" srcId="{AFC94B0E-4196-46C7-BD75-7F95E51650EC}" destId="{488AE905-08A9-4D9D-9344-E2B936EDC301}" srcOrd="5" destOrd="0" presId="urn:microsoft.com/office/officeart/2008/layout/LinedList"/>
    <dgm:cxn modelId="{7A19E360-F4E2-4795-9163-84ADCC002070}" type="presParOf" srcId="{488AE905-08A9-4D9D-9344-E2B936EDC301}" destId="{65D4A1AA-4094-43A7-984F-7C225B971CBC}" srcOrd="0" destOrd="0" presId="urn:microsoft.com/office/officeart/2008/layout/LinedList"/>
    <dgm:cxn modelId="{185E6928-965D-4F4C-9BDB-E24C126C4D91}" type="presParOf" srcId="{488AE905-08A9-4D9D-9344-E2B936EDC301}" destId="{B0E8A485-1D0D-4D05-8D2A-7205CCB111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49EFF-97B3-4B67-A4F1-A3CC8227C4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4CE1A-30BC-4F1F-95FD-5010C398C466}">
      <dgm:prSet phldrT="[Text]" custT="1"/>
      <dgm:spPr/>
      <dgm:t>
        <a:bodyPr anchor="ctr"/>
        <a:lstStyle/>
        <a:p>
          <a:r>
            <a:rPr lang="en-US" sz="2600" dirty="0"/>
            <a:t>Background</a:t>
          </a:r>
        </a:p>
      </dgm:t>
    </dgm:pt>
    <dgm:pt modelId="{3618A5B1-4887-479B-B3CB-8CDFD38516BF}" type="parTrans" cxnId="{CADA9F05-F86F-4952-98BF-5901D43421FB}">
      <dgm:prSet/>
      <dgm:spPr/>
      <dgm:t>
        <a:bodyPr/>
        <a:lstStyle/>
        <a:p>
          <a:endParaRPr lang="en-US" sz="2600"/>
        </a:p>
      </dgm:t>
    </dgm:pt>
    <dgm:pt modelId="{3AEDF956-C301-47DB-87E7-8726F8BDA207}" type="sibTrans" cxnId="{CADA9F05-F86F-4952-98BF-5901D43421FB}">
      <dgm:prSet/>
      <dgm:spPr/>
      <dgm:t>
        <a:bodyPr/>
        <a:lstStyle/>
        <a:p>
          <a:endParaRPr lang="en-US" sz="2600"/>
        </a:p>
      </dgm:t>
    </dgm:pt>
    <dgm:pt modelId="{891B3E49-864E-47F7-A443-FB74E54BA931}">
      <dgm:prSet phldrT="[Text]" custT="1"/>
      <dgm:spPr/>
      <dgm:t>
        <a:bodyPr anchor="ctr"/>
        <a:lstStyle/>
        <a:p>
          <a:r>
            <a:rPr lang="en-US" sz="2600" b="1" dirty="0">
              <a:solidFill>
                <a:srgbClr val="00B0C4"/>
              </a:solidFill>
            </a:rPr>
            <a:t>Interventions</a:t>
          </a:r>
        </a:p>
      </dgm:t>
    </dgm:pt>
    <dgm:pt modelId="{F2FF1C48-4E60-45AA-B599-2E0C4BD85AE1}" type="parTrans" cxnId="{B3313B24-F470-43C5-93F6-9292D5E4F829}">
      <dgm:prSet/>
      <dgm:spPr/>
      <dgm:t>
        <a:bodyPr/>
        <a:lstStyle/>
        <a:p>
          <a:endParaRPr lang="en-US" sz="2600"/>
        </a:p>
      </dgm:t>
    </dgm:pt>
    <dgm:pt modelId="{32122F8D-C860-4835-B68C-8C7F336734D2}" type="sibTrans" cxnId="{B3313B24-F470-43C5-93F6-9292D5E4F829}">
      <dgm:prSet/>
      <dgm:spPr/>
      <dgm:t>
        <a:bodyPr/>
        <a:lstStyle/>
        <a:p>
          <a:endParaRPr lang="en-US" sz="2600"/>
        </a:p>
      </dgm:t>
    </dgm:pt>
    <dgm:pt modelId="{CC11D3D6-1B1A-4CDE-A2CF-5C9E9428956C}">
      <dgm:prSet phldrT="[Text]" custT="1"/>
      <dgm:spPr/>
      <dgm:t>
        <a:bodyPr anchor="ctr"/>
        <a:lstStyle/>
        <a:p>
          <a:r>
            <a:rPr lang="en-US" sz="2600" dirty="0"/>
            <a:t>Downstream Impact</a:t>
          </a:r>
        </a:p>
      </dgm:t>
    </dgm:pt>
    <dgm:pt modelId="{CD4A9C2B-5822-49AB-A0E3-A5B3620DC747}" type="parTrans" cxnId="{89358DA1-A43B-41A0-8796-E8BD64E2CE39}">
      <dgm:prSet/>
      <dgm:spPr/>
      <dgm:t>
        <a:bodyPr/>
        <a:lstStyle/>
        <a:p>
          <a:endParaRPr lang="en-US" sz="2600"/>
        </a:p>
      </dgm:t>
    </dgm:pt>
    <dgm:pt modelId="{68081999-BC36-4779-B3AC-A4CFA7A572D4}" type="sibTrans" cxnId="{89358DA1-A43B-41A0-8796-E8BD64E2CE39}">
      <dgm:prSet/>
      <dgm:spPr/>
      <dgm:t>
        <a:bodyPr/>
        <a:lstStyle/>
        <a:p>
          <a:endParaRPr lang="en-US" sz="2600"/>
        </a:p>
      </dgm:t>
    </dgm:pt>
    <dgm:pt modelId="{AFC94B0E-4196-46C7-BD75-7F95E51650EC}" type="pres">
      <dgm:prSet presAssocID="{1D649EFF-97B3-4B67-A4F1-A3CC8227C47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A56C82-9A07-426E-A735-B9069E69A527}" type="pres">
      <dgm:prSet presAssocID="{9B84CE1A-30BC-4F1F-95FD-5010C398C466}" presName="thickLine" presStyleLbl="alignNode1" presStyleIdx="0" presStyleCnt="3"/>
      <dgm:spPr/>
    </dgm:pt>
    <dgm:pt modelId="{D4E7E668-3054-42C6-8236-35037398F5DC}" type="pres">
      <dgm:prSet presAssocID="{9B84CE1A-30BC-4F1F-95FD-5010C398C466}" presName="horz1" presStyleCnt="0"/>
      <dgm:spPr/>
    </dgm:pt>
    <dgm:pt modelId="{7F613882-4968-4FFC-844A-ED836F3CE962}" type="pres">
      <dgm:prSet presAssocID="{9B84CE1A-30BC-4F1F-95FD-5010C398C466}" presName="tx1" presStyleLbl="revTx" presStyleIdx="0" presStyleCnt="3"/>
      <dgm:spPr/>
      <dgm:t>
        <a:bodyPr/>
        <a:lstStyle/>
        <a:p>
          <a:endParaRPr lang="en-US"/>
        </a:p>
      </dgm:t>
    </dgm:pt>
    <dgm:pt modelId="{41BBC55E-AE7A-479E-9566-5180467B474C}" type="pres">
      <dgm:prSet presAssocID="{9B84CE1A-30BC-4F1F-95FD-5010C398C466}" presName="vert1" presStyleCnt="0"/>
      <dgm:spPr/>
    </dgm:pt>
    <dgm:pt modelId="{0EF23F3E-10B1-4774-8235-EB14885AC461}" type="pres">
      <dgm:prSet presAssocID="{891B3E49-864E-47F7-A443-FB74E54BA931}" presName="thickLine" presStyleLbl="alignNode1" presStyleIdx="1" presStyleCnt="3"/>
      <dgm:spPr/>
    </dgm:pt>
    <dgm:pt modelId="{6F6F26DA-0437-4994-84A6-3A33EAF617F4}" type="pres">
      <dgm:prSet presAssocID="{891B3E49-864E-47F7-A443-FB74E54BA931}" presName="horz1" presStyleCnt="0"/>
      <dgm:spPr/>
    </dgm:pt>
    <dgm:pt modelId="{99D9B0B2-0F23-4C3A-8DE3-1DF64C7D7474}" type="pres">
      <dgm:prSet presAssocID="{891B3E49-864E-47F7-A443-FB74E54BA931}" presName="tx1" presStyleLbl="revTx" presStyleIdx="1" presStyleCnt="3"/>
      <dgm:spPr/>
      <dgm:t>
        <a:bodyPr/>
        <a:lstStyle/>
        <a:p>
          <a:endParaRPr lang="en-US"/>
        </a:p>
      </dgm:t>
    </dgm:pt>
    <dgm:pt modelId="{137D809F-3BC4-40C4-A661-186D33EDCC62}" type="pres">
      <dgm:prSet presAssocID="{891B3E49-864E-47F7-A443-FB74E54BA931}" presName="vert1" presStyleCnt="0"/>
      <dgm:spPr/>
    </dgm:pt>
    <dgm:pt modelId="{46DB4D43-729F-44AF-A3D3-A56A2EC4FD6C}" type="pres">
      <dgm:prSet presAssocID="{CC11D3D6-1B1A-4CDE-A2CF-5C9E9428956C}" presName="thickLine" presStyleLbl="alignNode1" presStyleIdx="2" presStyleCnt="3"/>
      <dgm:spPr/>
    </dgm:pt>
    <dgm:pt modelId="{488AE905-08A9-4D9D-9344-E2B936EDC301}" type="pres">
      <dgm:prSet presAssocID="{CC11D3D6-1B1A-4CDE-A2CF-5C9E9428956C}" presName="horz1" presStyleCnt="0"/>
      <dgm:spPr/>
    </dgm:pt>
    <dgm:pt modelId="{65D4A1AA-4094-43A7-984F-7C225B971CBC}" type="pres">
      <dgm:prSet presAssocID="{CC11D3D6-1B1A-4CDE-A2CF-5C9E9428956C}" presName="tx1" presStyleLbl="revTx" presStyleIdx="2" presStyleCnt="3"/>
      <dgm:spPr/>
      <dgm:t>
        <a:bodyPr/>
        <a:lstStyle/>
        <a:p>
          <a:endParaRPr lang="en-US"/>
        </a:p>
      </dgm:t>
    </dgm:pt>
    <dgm:pt modelId="{B0E8A485-1D0D-4D05-8D2A-7205CCB11130}" type="pres">
      <dgm:prSet presAssocID="{CC11D3D6-1B1A-4CDE-A2CF-5C9E9428956C}" presName="vert1" presStyleCnt="0"/>
      <dgm:spPr/>
    </dgm:pt>
  </dgm:ptLst>
  <dgm:cxnLst>
    <dgm:cxn modelId="{B3313B24-F470-43C5-93F6-9292D5E4F829}" srcId="{1D649EFF-97B3-4B67-A4F1-A3CC8227C470}" destId="{891B3E49-864E-47F7-A443-FB74E54BA931}" srcOrd="1" destOrd="0" parTransId="{F2FF1C48-4E60-45AA-B599-2E0C4BD85AE1}" sibTransId="{32122F8D-C860-4835-B68C-8C7F336734D2}"/>
    <dgm:cxn modelId="{CADA9F05-F86F-4952-98BF-5901D43421FB}" srcId="{1D649EFF-97B3-4B67-A4F1-A3CC8227C470}" destId="{9B84CE1A-30BC-4F1F-95FD-5010C398C466}" srcOrd="0" destOrd="0" parTransId="{3618A5B1-4887-479B-B3CB-8CDFD38516BF}" sibTransId="{3AEDF956-C301-47DB-87E7-8726F8BDA207}"/>
    <dgm:cxn modelId="{D6B1B7BB-54B9-4B31-8F18-0ED33EC5E1E9}" type="presOf" srcId="{CC11D3D6-1B1A-4CDE-A2CF-5C9E9428956C}" destId="{65D4A1AA-4094-43A7-984F-7C225B971CBC}" srcOrd="0" destOrd="0" presId="urn:microsoft.com/office/officeart/2008/layout/LinedList"/>
    <dgm:cxn modelId="{44D58E7F-DD74-4665-B851-66CF839C0CED}" type="presOf" srcId="{9B84CE1A-30BC-4F1F-95FD-5010C398C466}" destId="{7F613882-4968-4FFC-844A-ED836F3CE962}" srcOrd="0" destOrd="0" presId="urn:microsoft.com/office/officeart/2008/layout/LinedList"/>
    <dgm:cxn modelId="{89358DA1-A43B-41A0-8796-E8BD64E2CE39}" srcId="{1D649EFF-97B3-4B67-A4F1-A3CC8227C470}" destId="{CC11D3D6-1B1A-4CDE-A2CF-5C9E9428956C}" srcOrd="2" destOrd="0" parTransId="{CD4A9C2B-5822-49AB-A0E3-A5B3620DC747}" sibTransId="{68081999-BC36-4779-B3AC-A4CFA7A572D4}"/>
    <dgm:cxn modelId="{25E58615-67A5-40ED-AE2F-9E28E3C65970}" type="presOf" srcId="{891B3E49-864E-47F7-A443-FB74E54BA931}" destId="{99D9B0B2-0F23-4C3A-8DE3-1DF64C7D7474}" srcOrd="0" destOrd="0" presId="urn:microsoft.com/office/officeart/2008/layout/LinedList"/>
    <dgm:cxn modelId="{3AAC854E-604F-4C62-9039-8092F61DDACA}" type="presOf" srcId="{1D649EFF-97B3-4B67-A4F1-A3CC8227C470}" destId="{AFC94B0E-4196-46C7-BD75-7F95E51650EC}" srcOrd="0" destOrd="0" presId="urn:microsoft.com/office/officeart/2008/layout/LinedList"/>
    <dgm:cxn modelId="{CD4EB1F3-BAC6-42BF-AE8F-15CFF8C4FF29}" type="presParOf" srcId="{AFC94B0E-4196-46C7-BD75-7F95E51650EC}" destId="{0EA56C82-9A07-426E-A735-B9069E69A527}" srcOrd="0" destOrd="0" presId="urn:microsoft.com/office/officeart/2008/layout/LinedList"/>
    <dgm:cxn modelId="{EFFD0B1A-386F-404B-B898-8624CE334296}" type="presParOf" srcId="{AFC94B0E-4196-46C7-BD75-7F95E51650EC}" destId="{D4E7E668-3054-42C6-8236-35037398F5DC}" srcOrd="1" destOrd="0" presId="urn:microsoft.com/office/officeart/2008/layout/LinedList"/>
    <dgm:cxn modelId="{33FF6EEB-13FF-4464-9CC4-2D851EB447A9}" type="presParOf" srcId="{D4E7E668-3054-42C6-8236-35037398F5DC}" destId="{7F613882-4968-4FFC-844A-ED836F3CE962}" srcOrd="0" destOrd="0" presId="urn:microsoft.com/office/officeart/2008/layout/LinedList"/>
    <dgm:cxn modelId="{01B07A68-D2F8-446A-8117-9649FF119B50}" type="presParOf" srcId="{D4E7E668-3054-42C6-8236-35037398F5DC}" destId="{41BBC55E-AE7A-479E-9566-5180467B474C}" srcOrd="1" destOrd="0" presId="urn:microsoft.com/office/officeart/2008/layout/LinedList"/>
    <dgm:cxn modelId="{E79D0040-CC88-44E3-BC89-9E80C782E7C2}" type="presParOf" srcId="{AFC94B0E-4196-46C7-BD75-7F95E51650EC}" destId="{0EF23F3E-10B1-4774-8235-EB14885AC461}" srcOrd="2" destOrd="0" presId="urn:microsoft.com/office/officeart/2008/layout/LinedList"/>
    <dgm:cxn modelId="{7B7645E2-D784-4230-ACFC-264E92A4119D}" type="presParOf" srcId="{AFC94B0E-4196-46C7-BD75-7F95E51650EC}" destId="{6F6F26DA-0437-4994-84A6-3A33EAF617F4}" srcOrd="3" destOrd="0" presId="urn:microsoft.com/office/officeart/2008/layout/LinedList"/>
    <dgm:cxn modelId="{262AD195-6BB2-4085-A9F7-D6FFB309E460}" type="presParOf" srcId="{6F6F26DA-0437-4994-84A6-3A33EAF617F4}" destId="{99D9B0B2-0F23-4C3A-8DE3-1DF64C7D7474}" srcOrd="0" destOrd="0" presId="urn:microsoft.com/office/officeart/2008/layout/LinedList"/>
    <dgm:cxn modelId="{10AC6AAE-13C3-4AA6-A5F8-C2FEBD0E8253}" type="presParOf" srcId="{6F6F26DA-0437-4994-84A6-3A33EAF617F4}" destId="{137D809F-3BC4-40C4-A661-186D33EDCC62}" srcOrd="1" destOrd="0" presId="urn:microsoft.com/office/officeart/2008/layout/LinedList"/>
    <dgm:cxn modelId="{F7919A2C-4F6D-4DF8-A3EE-64FD593E99BD}" type="presParOf" srcId="{AFC94B0E-4196-46C7-BD75-7F95E51650EC}" destId="{46DB4D43-729F-44AF-A3D3-A56A2EC4FD6C}" srcOrd="4" destOrd="0" presId="urn:microsoft.com/office/officeart/2008/layout/LinedList"/>
    <dgm:cxn modelId="{CB1FDE62-CADD-4F04-8BE1-8F2ED082F9D7}" type="presParOf" srcId="{AFC94B0E-4196-46C7-BD75-7F95E51650EC}" destId="{488AE905-08A9-4D9D-9344-E2B936EDC301}" srcOrd="5" destOrd="0" presId="urn:microsoft.com/office/officeart/2008/layout/LinedList"/>
    <dgm:cxn modelId="{7A19E360-F4E2-4795-9163-84ADCC002070}" type="presParOf" srcId="{488AE905-08A9-4D9D-9344-E2B936EDC301}" destId="{65D4A1AA-4094-43A7-984F-7C225B971CBC}" srcOrd="0" destOrd="0" presId="urn:microsoft.com/office/officeart/2008/layout/LinedList"/>
    <dgm:cxn modelId="{185E6928-965D-4F4C-9BDB-E24C126C4D91}" type="presParOf" srcId="{488AE905-08A9-4D9D-9344-E2B936EDC301}" destId="{B0E8A485-1D0D-4D05-8D2A-7205CCB111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649EFF-97B3-4B67-A4F1-A3CC8227C4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4CE1A-30BC-4F1F-95FD-5010C398C466}">
      <dgm:prSet phldrT="[Text]" custT="1"/>
      <dgm:spPr/>
      <dgm:t>
        <a:bodyPr anchor="ctr"/>
        <a:lstStyle/>
        <a:p>
          <a:r>
            <a:rPr lang="en-US" sz="2600" dirty="0"/>
            <a:t>Background</a:t>
          </a:r>
        </a:p>
      </dgm:t>
    </dgm:pt>
    <dgm:pt modelId="{3618A5B1-4887-479B-B3CB-8CDFD38516BF}" type="parTrans" cxnId="{CADA9F05-F86F-4952-98BF-5901D43421FB}">
      <dgm:prSet/>
      <dgm:spPr/>
      <dgm:t>
        <a:bodyPr/>
        <a:lstStyle/>
        <a:p>
          <a:endParaRPr lang="en-US" sz="2600"/>
        </a:p>
      </dgm:t>
    </dgm:pt>
    <dgm:pt modelId="{3AEDF956-C301-47DB-87E7-8726F8BDA207}" type="sibTrans" cxnId="{CADA9F05-F86F-4952-98BF-5901D43421FB}">
      <dgm:prSet/>
      <dgm:spPr/>
      <dgm:t>
        <a:bodyPr/>
        <a:lstStyle/>
        <a:p>
          <a:endParaRPr lang="en-US" sz="2600"/>
        </a:p>
      </dgm:t>
    </dgm:pt>
    <dgm:pt modelId="{891B3E49-864E-47F7-A443-FB74E54BA931}">
      <dgm:prSet phldrT="[Text]" custT="1"/>
      <dgm:spPr/>
      <dgm:t>
        <a:bodyPr anchor="ctr"/>
        <a:lstStyle/>
        <a:p>
          <a:r>
            <a:rPr lang="en-US" sz="2600" dirty="0"/>
            <a:t>Interventions</a:t>
          </a:r>
        </a:p>
      </dgm:t>
    </dgm:pt>
    <dgm:pt modelId="{F2FF1C48-4E60-45AA-B599-2E0C4BD85AE1}" type="parTrans" cxnId="{B3313B24-F470-43C5-93F6-9292D5E4F829}">
      <dgm:prSet/>
      <dgm:spPr/>
      <dgm:t>
        <a:bodyPr/>
        <a:lstStyle/>
        <a:p>
          <a:endParaRPr lang="en-US" sz="2600"/>
        </a:p>
      </dgm:t>
    </dgm:pt>
    <dgm:pt modelId="{32122F8D-C860-4835-B68C-8C7F336734D2}" type="sibTrans" cxnId="{B3313B24-F470-43C5-93F6-9292D5E4F829}">
      <dgm:prSet/>
      <dgm:spPr/>
      <dgm:t>
        <a:bodyPr/>
        <a:lstStyle/>
        <a:p>
          <a:endParaRPr lang="en-US" sz="2600"/>
        </a:p>
      </dgm:t>
    </dgm:pt>
    <dgm:pt modelId="{CC11D3D6-1B1A-4CDE-A2CF-5C9E9428956C}">
      <dgm:prSet phldrT="[Text]" custT="1"/>
      <dgm:spPr/>
      <dgm:t>
        <a:bodyPr anchor="ctr"/>
        <a:lstStyle/>
        <a:p>
          <a:r>
            <a:rPr lang="en-US" sz="2600" b="1" dirty="0">
              <a:solidFill>
                <a:srgbClr val="00B0C4"/>
              </a:solidFill>
            </a:rPr>
            <a:t>Downstream Impact</a:t>
          </a:r>
        </a:p>
      </dgm:t>
    </dgm:pt>
    <dgm:pt modelId="{CD4A9C2B-5822-49AB-A0E3-A5B3620DC747}" type="parTrans" cxnId="{89358DA1-A43B-41A0-8796-E8BD64E2CE39}">
      <dgm:prSet/>
      <dgm:spPr/>
      <dgm:t>
        <a:bodyPr/>
        <a:lstStyle/>
        <a:p>
          <a:endParaRPr lang="en-US" sz="2600"/>
        </a:p>
      </dgm:t>
    </dgm:pt>
    <dgm:pt modelId="{68081999-BC36-4779-B3AC-A4CFA7A572D4}" type="sibTrans" cxnId="{89358DA1-A43B-41A0-8796-E8BD64E2CE39}">
      <dgm:prSet/>
      <dgm:spPr/>
      <dgm:t>
        <a:bodyPr/>
        <a:lstStyle/>
        <a:p>
          <a:endParaRPr lang="en-US" sz="2600"/>
        </a:p>
      </dgm:t>
    </dgm:pt>
    <dgm:pt modelId="{AFC94B0E-4196-46C7-BD75-7F95E51650EC}" type="pres">
      <dgm:prSet presAssocID="{1D649EFF-97B3-4B67-A4F1-A3CC8227C47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A56C82-9A07-426E-A735-B9069E69A527}" type="pres">
      <dgm:prSet presAssocID="{9B84CE1A-30BC-4F1F-95FD-5010C398C466}" presName="thickLine" presStyleLbl="alignNode1" presStyleIdx="0" presStyleCnt="3"/>
      <dgm:spPr/>
    </dgm:pt>
    <dgm:pt modelId="{D4E7E668-3054-42C6-8236-35037398F5DC}" type="pres">
      <dgm:prSet presAssocID="{9B84CE1A-30BC-4F1F-95FD-5010C398C466}" presName="horz1" presStyleCnt="0"/>
      <dgm:spPr/>
    </dgm:pt>
    <dgm:pt modelId="{7F613882-4968-4FFC-844A-ED836F3CE962}" type="pres">
      <dgm:prSet presAssocID="{9B84CE1A-30BC-4F1F-95FD-5010C398C466}" presName="tx1" presStyleLbl="revTx" presStyleIdx="0" presStyleCnt="3"/>
      <dgm:spPr/>
      <dgm:t>
        <a:bodyPr/>
        <a:lstStyle/>
        <a:p>
          <a:endParaRPr lang="en-US"/>
        </a:p>
      </dgm:t>
    </dgm:pt>
    <dgm:pt modelId="{41BBC55E-AE7A-479E-9566-5180467B474C}" type="pres">
      <dgm:prSet presAssocID="{9B84CE1A-30BC-4F1F-95FD-5010C398C466}" presName="vert1" presStyleCnt="0"/>
      <dgm:spPr/>
    </dgm:pt>
    <dgm:pt modelId="{0EF23F3E-10B1-4774-8235-EB14885AC461}" type="pres">
      <dgm:prSet presAssocID="{891B3E49-864E-47F7-A443-FB74E54BA931}" presName="thickLine" presStyleLbl="alignNode1" presStyleIdx="1" presStyleCnt="3"/>
      <dgm:spPr/>
    </dgm:pt>
    <dgm:pt modelId="{6F6F26DA-0437-4994-84A6-3A33EAF617F4}" type="pres">
      <dgm:prSet presAssocID="{891B3E49-864E-47F7-A443-FB74E54BA931}" presName="horz1" presStyleCnt="0"/>
      <dgm:spPr/>
    </dgm:pt>
    <dgm:pt modelId="{99D9B0B2-0F23-4C3A-8DE3-1DF64C7D7474}" type="pres">
      <dgm:prSet presAssocID="{891B3E49-864E-47F7-A443-FB74E54BA931}" presName="tx1" presStyleLbl="revTx" presStyleIdx="1" presStyleCnt="3"/>
      <dgm:spPr/>
      <dgm:t>
        <a:bodyPr/>
        <a:lstStyle/>
        <a:p>
          <a:endParaRPr lang="en-US"/>
        </a:p>
      </dgm:t>
    </dgm:pt>
    <dgm:pt modelId="{137D809F-3BC4-40C4-A661-186D33EDCC62}" type="pres">
      <dgm:prSet presAssocID="{891B3E49-864E-47F7-A443-FB74E54BA931}" presName="vert1" presStyleCnt="0"/>
      <dgm:spPr/>
    </dgm:pt>
    <dgm:pt modelId="{46DB4D43-729F-44AF-A3D3-A56A2EC4FD6C}" type="pres">
      <dgm:prSet presAssocID="{CC11D3D6-1B1A-4CDE-A2CF-5C9E9428956C}" presName="thickLine" presStyleLbl="alignNode1" presStyleIdx="2" presStyleCnt="3"/>
      <dgm:spPr/>
    </dgm:pt>
    <dgm:pt modelId="{488AE905-08A9-4D9D-9344-E2B936EDC301}" type="pres">
      <dgm:prSet presAssocID="{CC11D3D6-1B1A-4CDE-A2CF-5C9E9428956C}" presName="horz1" presStyleCnt="0"/>
      <dgm:spPr/>
    </dgm:pt>
    <dgm:pt modelId="{65D4A1AA-4094-43A7-984F-7C225B971CBC}" type="pres">
      <dgm:prSet presAssocID="{CC11D3D6-1B1A-4CDE-A2CF-5C9E9428956C}" presName="tx1" presStyleLbl="revTx" presStyleIdx="2" presStyleCnt="3"/>
      <dgm:spPr/>
      <dgm:t>
        <a:bodyPr/>
        <a:lstStyle/>
        <a:p>
          <a:endParaRPr lang="en-US"/>
        </a:p>
      </dgm:t>
    </dgm:pt>
    <dgm:pt modelId="{B0E8A485-1D0D-4D05-8D2A-7205CCB11130}" type="pres">
      <dgm:prSet presAssocID="{CC11D3D6-1B1A-4CDE-A2CF-5C9E9428956C}" presName="vert1" presStyleCnt="0"/>
      <dgm:spPr/>
    </dgm:pt>
  </dgm:ptLst>
  <dgm:cxnLst>
    <dgm:cxn modelId="{B3313B24-F470-43C5-93F6-9292D5E4F829}" srcId="{1D649EFF-97B3-4B67-A4F1-A3CC8227C470}" destId="{891B3E49-864E-47F7-A443-FB74E54BA931}" srcOrd="1" destOrd="0" parTransId="{F2FF1C48-4E60-45AA-B599-2E0C4BD85AE1}" sibTransId="{32122F8D-C860-4835-B68C-8C7F336734D2}"/>
    <dgm:cxn modelId="{CADA9F05-F86F-4952-98BF-5901D43421FB}" srcId="{1D649EFF-97B3-4B67-A4F1-A3CC8227C470}" destId="{9B84CE1A-30BC-4F1F-95FD-5010C398C466}" srcOrd="0" destOrd="0" parTransId="{3618A5B1-4887-479B-B3CB-8CDFD38516BF}" sibTransId="{3AEDF956-C301-47DB-87E7-8726F8BDA207}"/>
    <dgm:cxn modelId="{D6B1B7BB-54B9-4B31-8F18-0ED33EC5E1E9}" type="presOf" srcId="{CC11D3D6-1B1A-4CDE-A2CF-5C9E9428956C}" destId="{65D4A1AA-4094-43A7-984F-7C225B971CBC}" srcOrd="0" destOrd="0" presId="urn:microsoft.com/office/officeart/2008/layout/LinedList"/>
    <dgm:cxn modelId="{44D58E7F-DD74-4665-B851-66CF839C0CED}" type="presOf" srcId="{9B84CE1A-30BC-4F1F-95FD-5010C398C466}" destId="{7F613882-4968-4FFC-844A-ED836F3CE962}" srcOrd="0" destOrd="0" presId="urn:microsoft.com/office/officeart/2008/layout/LinedList"/>
    <dgm:cxn modelId="{89358DA1-A43B-41A0-8796-E8BD64E2CE39}" srcId="{1D649EFF-97B3-4B67-A4F1-A3CC8227C470}" destId="{CC11D3D6-1B1A-4CDE-A2CF-5C9E9428956C}" srcOrd="2" destOrd="0" parTransId="{CD4A9C2B-5822-49AB-A0E3-A5B3620DC747}" sibTransId="{68081999-BC36-4779-B3AC-A4CFA7A572D4}"/>
    <dgm:cxn modelId="{25E58615-67A5-40ED-AE2F-9E28E3C65970}" type="presOf" srcId="{891B3E49-864E-47F7-A443-FB74E54BA931}" destId="{99D9B0B2-0F23-4C3A-8DE3-1DF64C7D7474}" srcOrd="0" destOrd="0" presId="urn:microsoft.com/office/officeart/2008/layout/LinedList"/>
    <dgm:cxn modelId="{3AAC854E-604F-4C62-9039-8092F61DDACA}" type="presOf" srcId="{1D649EFF-97B3-4B67-A4F1-A3CC8227C470}" destId="{AFC94B0E-4196-46C7-BD75-7F95E51650EC}" srcOrd="0" destOrd="0" presId="urn:microsoft.com/office/officeart/2008/layout/LinedList"/>
    <dgm:cxn modelId="{CD4EB1F3-BAC6-42BF-AE8F-15CFF8C4FF29}" type="presParOf" srcId="{AFC94B0E-4196-46C7-BD75-7F95E51650EC}" destId="{0EA56C82-9A07-426E-A735-B9069E69A527}" srcOrd="0" destOrd="0" presId="urn:microsoft.com/office/officeart/2008/layout/LinedList"/>
    <dgm:cxn modelId="{EFFD0B1A-386F-404B-B898-8624CE334296}" type="presParOf" srcId="{AFC94B0E-4196-46C7-BD75-7F95E51650EC}" destId="{D4E7E668-3054-42C6-8236-35037398F5DC}" srcOrd="1" destOrd="0" presId="urn:microsoft.com/office/officeart/2008/layout/LinedList"/>
    <dgm:cxn modelId="{33FF6EEB-13FF-4464-9CC4-2D851EB447A9}" type="presParOf" srcId="{D4E7E668-3054-42C6-8236-35037398F5DC}" destId="{7F613882-4968-4FFC-844A-ED836F3CE962}" srcOrd="0" destOrd="0" presId="urn:microsoft.com/office/officeart/2008/layout/LinedList"/>
    <dgm:cxn modelId="{01B07A68-D2F8-446A-8117-9649FF119B50}" type="presParOf" srcId="{D4E7E668-3054-42C6-8236-35037398F5DC}" destId="{41BBC55E-AE7A-479E-9566-5180467B474C}" srcOrd="1" destOrd="0" presId="urn:microsoft.com/office/officeart/2008/layout/LinedList"/>
    <dgm:cxn modelId="{E79D0040-CC88-44E3-BC89-9E80C782E7C2}" type="presParOf" srcId="{AFC94B0E-4196-46C7-BD75-7F95E51650EC}" destId="{0EF23F3E-10B1-4774-8235-EB14885AC461}" srcOrd="2" destOrd="0" presId="urn:microsoft.com/office/officeart/2008/layout/LinedList"/>
    <dgm:cxn modelId="{7B7645E2-D784-4230-ACFC-264E92A4119D}" type="presParOf" srcId="{AFC94B0E-4196-46C7-BD75-7F95E51650EC}" destId="{6F6F26DA-0437-4994-84A6-3A33EAF617F4}" srcOrd="3" destOrd="0" presId="urn:microsoft.com/office/officeart/2008/layout/LinedList"/>
    <dgm:cxn modelId="{262AD195-6BB2-4085-A9F7-D6FFB309E460}" type="presParOf" srcId="{6F6F26DA-0437-4994-84A6-3A33EAF617F4}" destId="{99D9B0B2-0F23-4C3A-8DE3-1DF64C7D7474}" srcOrd="0" destOrd="0" presId="urn:microsoft.com/office/officeart/2008/layout/LinedList"/>
    <dgm:cxn modelId="{10AC6AAE-13C3-4AA6-A5F8-C2FEBD0E8253}" type="presParOf" srcId="{6F6F26DA-0437-4994-84A6-3A33EAF617F4}" destId="{137D809F-3BC4-40C4-A661-186D33EDCC62}" srcOrd="1" destOrd="0" presId="urn:microsoft.com/office/officeart/2008/layout/LinedList"/>
    <dgm:cxn modelId="{F7919A2C-4F6D-4DF8-A3EE-64FD593E99BD}" type="presParOf" srcId="{AFC94B0E-4196-46C7-BD75-7F95E51650EC}" destId="{46DB4D43-729F-44AF-A3D3-A56A2EC4FD6C}" srcOrd="4" destOrd="0" presId="urn:microsoft.com/office/officeart/2008/layout/LinedList"/>
    <dgm:cxn modelId="{CB1FDE62-CADD-4F04-8BE1-8F2ED082F9D7}" type="presParOf" srcId="{AFC94B0E-4196-46C7-BD75-7F95E51650EC}" destId="{488AE905-08A9-4D9D-9344-E2B936EDC301}" srcOrd="5" destOrd="0" presId="urn:microsoft.com/office/officeart/2008/layout/LinedList"/>
    <dgm:cxn modelId="{7A19E360-F4E2-4795-9163-84ADCC002070}" type="presParOf" srcId="{488AE905-08A9-4D9D-9344-E2B936EDC301}" destId="{65D4A1AA-4094-43A7-984F-7C225B971CBC}" srcOrd="0" destOrd="0" presId="urn:microsoft.com/office/officeart/2008/layout/LinedList"/>
    <dgm:cxn modelId="{185E6928-965D-4F4C-9BDB-E24C126C4D91}" type="presParOf" srcId="{488AE905-08A9-4D9D-9344-E2B936EDC301}" destId="{B0E8A485-1D0D-4D05-8D2A-7205CCB111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649EFF-97B3-4B67-A4F1-A3CC8227C4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4CE1A-30BC-4F1F-95FD-5010C398C466}">
      <dgm:prSet phldrT="[Text]" custT="1"/>
      <dgm:spPr/>
      <dgm:t>
        <a:bodyPr anchor="ctr"/>
        <a:lstStyle/>
        <a:p>
          <a:r>
            <a:rPr lang="en-US" sz="2600" dirty="0"/>
            <a:t>Background</a:t>
          </a:r>
        </a:p>
      </dgm:t>
    </dgm:pt>
    <dgm:pt modelId="{3618A5B1-4887-479B-B3CB-8CDFD38516BF}" type="parTrans" cxnId="{CADA9F05-F86F-4952-98BF-5901D43421FB}">
      <dgm:prSet/>
      <dgm:spPr/>
      <dgm:t>
        <a:bodyPr/>
        <a:lstStyle/>
        <a:p>
          <a:endParaRPr lang="en-US" sz="2600"/>
        </a:p>
      </dgm:t>
    </dgm:pt>
    <dgm:pt modelId="{3AEDF956-C301-47DB-87E7-8726F8BDA207}" type="sibTrans" cxnId="{CADA9F05-F86F-4952-98BF-5901D43421FB}">
      <dgm:prSet/>
      <dgm:spPr/>
      <dgm:t>
        <a:bodyPr/>
        <a:lstStyle/>
        <a:p>
          <a:endParaRPr lang="en-US" sz="2600"/>
        </a:p>
      </dgm:t>
    </dgm:pt>
    <dgm:pt modelId="{891B3E49-864E-47F7-A443-FB74E54BA931}">
      <dgm:prSet phldrT="[Text]" custT="1"/>
      <dgm:spPr/>
      <dgm:t>
        <a:bodyPr anchor="ctr"/>
        <a:lstStyle/>
        <a:p>
          <a:r>
            <a:rPr lang="en-US" sz="2600" dirty="0"/>
            <a:t>Interventions</a:t>
          </a:r>
        </a:p>
      </dgm:t>
    </dgm:pt>
    <dgm:pt modelId="{F2FF1C48-4E60-45AA-B599-2E0C4BD85AE1}" type="parTrans" cxnId="{B3313B24-F470-43C5-93F6-9292D5E4F829}">
      <dgm:prSet/>
      <dgm:spPr/>
      <dgm:t>
        <a:bodyPr/>
        <a:lstStyle/>
        <a:p>
          <a:endParaRPr lang="en-US" sz="2600"/>
        </a:p>
      </dgm:t>
    </dgm:pt>
    <dgm:pt modelId="{32122F8D-C860-4835-B68C-8C7F336734D2}" type="sibTrans" cxnId="{B3313B24-F470-43C5-93F6-9292D5E4F829}">
      <dgm:prSet/>
      <dgm:spPr/>
      <dgm:t>
        <a:bodyPr/>
        <a:lstStyle/>
        <a:p>
          <a:endParaRPr lang="en-US" sz="2600"/>
        </a:p>
      </dgm:t>
    </dgm:pt>
    <dgm:pt modelId="{CC11D3D6-1B1A-4CDE-A2CF-5C9E9428956C}">
      <dgm:prSet phldrT="[Text]" custT="1"/>
      <dgm:spPr/>
      <dgm:t>
        <a:bodyPr anchor="ctr"/>
        <a:lstStyle/>
        <a:p>
          <a:r>
            <a:rPr lang="en-US" sz="2600" dirty="0"/>
            <a:t>Downstream Impact</a:t>
          </a:r>
        </a:p>
      </dgm:t>
    </dgm:pt>
    <dgm:pt modelId="{CD4A9C2B-5822-49AB-A0E3-A5B3620DC747}" type="parTrans" cxnId="{89358DA1-A43B-41A0-8796-E8BD64E2CE39}">
      <dgm:prSet/>
      <dgm:spPr/>
      <dgm:t>
        <a:bodyPr/>
        <a:lstStyle/>
        <a:p>
          <a:endParaRPr lang="en-US" sz="2600"/>
        </a:p>
      </dgm:t>
    </dgm:pt>
    <dgm:pt modelId="{68081999-BC36-4779-B3AC-A4CFA7A572D4}" type="sibTrans" cxnId="{89358DA1-A43B-41A0-8796-E8BD64E2CE39}">
      <dgm:prSet/>
      <dgm:spPr/>
      <dgm:t>
        <a:bodyPr/>
        <a:lstStyle/>
        <a:p>
          <a:endParaRPr lang="en-US" sz="2600"/>
        </a:p>
      </dgm:t>
    </dgm:pt>
    <dgm:pt modelId="{AFC94B0E-4196-46C7-BD75-7F95E51650EC}" type="pres">
      <dgm:prSet presAssocID="{1D649EFF-97B3-4B67-A4F1-A3CC8227C47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A56C82-9A07-426E-A735-B9069E69A527}" type="pres">
      <dgm:prSet presAssocID="{9B84CE1A-30BC-4F1F-95FD-5010C398C466}" presName="thickLine" presStyleLbl="alignNode1" presStyleIdx="0" presStyleCnt="3"/>
      <dgm:spPr/>
    </dgm:pt>
    <dgm:pt modelId="{D4E7E668-3054-42C6-8236-35037398F5DC}" type="pres">
      <dgm:prSet presAssocID="{9B84CE1A-30BC-4F1F-95FD-5010C398C466}" presName="horz1" presStyleCnt="0"/>
      <dgm:spPr/>
    </dgm:pt>
    <dgm:pt modelId="{7F613882-4968-4FFC-844A-ED836F3CE962}" type="pres">
      <dgm:prSet presAssocID="{9B84CE1A-30BC-4F1F-95FD-5010C398C466}" presName="tx1" presStyleLbl="revTx" presStyleIdx="0" presStyleCnt="3"/>
      <dgm:spPr/>
      <dgm:t>
        <a:bodyPr/>
        <a:lstStyle/>
        <a:p>
          <a:endParaRPr lang="en-US"/>
        </a:p>
      </dgm:t>
    </dgm:pt>
    <dgm:pt modelId="{41BBC55E-AE7A-479E-9566-5180467B474C}" type="pres">
      <dgm:prSet presAssocID="{9B84CE1A-30BC-4F1F-95FD-5010C398C466}" presName="vert1" presStyleCnt="0"/>
      <dgm:spPr/>
    </dgm:pt>
    <dgm:pt modelId="{0EF23F3E-10B1-4774-8235-EB14885AC461}" type="pres">
      <dgm:prSet presAssocID="{891B3E49-864E-47F7-A443-FB74E54BA931}" presName="thickLine" presStyleLbl="alignNode1" presStyleIdx="1" presStyleCnt="3"/>
      <dgm:spPr/>
    </dgm:pt>
    <dgm:pt modelId="{6F6F26DA-0437-4994-84A6-3A33EAF617F4}" type="pres">
      <dgm:prSet presAssocID="{891B3E49-864E-47F7-A443-FB74E54BA931}" presName="horz1" presStyleCnt="0"/>
      <dgm:spPr/>
    </dgm:pt>
    <dgm:pt modelId="{99D9B0B2-0F23-4C3A-8DE3-1DF64C7D7474}" type="pres">
      <dgm:prSet presAssocID="{891B3E49-864E-47F7-A443-FB74E54BA931}" presName="tx1" presStyleLbl="revTx" presStyleIdx="1" presStyleCnt="3"/>
      <dgm:spPr/>
      <dgm:t>
        <a:bodyPr/>
        <a:lstStyle/>
        <a:p>
          <a:endParaRPr lang="en-US"/>
        </a:p>
      </dgm:t>
    </dgm:pt>
    <dgm:pt modelId="{137D809F-3BC4-40C4-A661-186D33EDCC62}" type="pres">
      <dgm:prSet presAssocID="{891B3E49-864E-47F7-A443-FB74E54BA931}" presName="vert1" presStyleCnt="0"/>
      <dgm:spPr/>
    </dgm:pt>
    <dgm:pt modelId="{46DB4D43-729F-44AF-A3D3-A56A2EC4FD6C}" type="pres">
      <dgm:prSet presAssocID="{CC11D3D6-1B1A-4CDE-A2CF-5C9E9428956C}" presName="thickLine" presStyleLbl="alignNode1" presStyleIdx="2" presStyleCnt="3"/>
      <dgm:spPr/>
    </dgm:pt>
    <dgm:pt modelId="{488AE905-08A9-4D9D-9344-E2B936EDC301}" type="pres">
      <dgm:prSet presAssocID="{CC11D3D6-1B1A-4CDE-A2CF-5C9E9428956C}" presName="horz1" presStyleCnt="0"/>
      <dgm:spPr/>
    </dgm:pt>
    <dgm:pt modelId="{65D4A1AA-4094-43A7-984F-7C225B971CBC}" type="pres">
      <dgm:prSet presAssocID="{CC11D3D6-1B1A-4CDE-A2CF-5C9E9428956C}" presName="tx1" presStyleLbl="revTx" presStyleIdx="2" presStyleCnt="3"/>
      <dgm:spPr/>
      <dgm:t>
        <a:bodyPr/>
        <a:lstStyle/>
        <a:p>
          <a:endParaRPr lang="en-US"/>
        </a:p>
      </dgm:t>
    </dgm:pt>
    <dgm:pt modelId="{B0E8A485-1D0D-4D05-8D2A-7205CCB11130}" type="pres">
      <dgm:prSet presAssocID="{CC11D3D6-1B1A-4CDE-A2CF-5C9E9428956C}" presName="vert1" presStyleCnt="0"/>
      <dgm:spPr/>
    </dgm:pt>
  </dgm:ptLst>
  <dgm:cxnLst>
    <dgm:cxn modelId="{B3313B24-F470-43C5-93F6-9292D5E4F829}" srcId="{1D649EFF-97B3-4B67-A4F1-A3CC8227C470}" destId="{891B3E49-864E-47F7-A443-FB74E54BA931}" srcOrd="1" destOrd="0" parTransId="{F2FF1C48-4E60-45AA-B599-2E0C4BD85AE1}" sibTransId="{32122F8D-C860-4835-B68C-8C7F336734D2}"/>
    <dgm:cxn modelId="{CADA9F05-F86F-4952-98BF-5901D43421FB}" srcId="{1D649EFF-97B3-4B67-A4F1-A3CC8227C470}" destId="{9B84CE1A-30BC-4F1F-95FD-5010C398C466}" srcOrd="0" destOrd="0" parTransId="{3618A5B1-4887-479B-B3CB-8CDFD38516BF}" sibTransId="{3AEDF956-C301-47DB-87E7-8726F8BDA207}"/>
    <dgm:cxn modelId="{D6B1B7BB-54B9-4B31-8F18-0ED33EC5E1E9}" type="presOf" srcId="{CC11D3D6-1B1A-4CDE-A2CF-5C9E9428956C}" destId="{65D4A1AA-4094-43A7-984F-7C225B971CBC}" srcOrd="0" destOrd="0" presId="urn:microsoft.com/office/officeart/2008/layout/LinedList"/>
    <dgm:cxn modelId="{44D58E7F-DD74-4665-B851-66CF839C0CED}" type="presOf" srcId="{9B84CE1A-30BC-4F1F-95FD-5010C398C466}" destId="{7F613882-4968-4FFC-844A-ED836F3CE962}" srcOrd="0" destOrd="0" presId="urn:microsoft.com/office/officeart/2008/layout/LinedList"/>
    <dgm:cxn modelId="{89358DA1-A43B-41A0-8796-E8BD64E2CE39}" srcId="{1D649EFF-97B3-4B67-A4F1-A3CC8227C470}" destId="{CC11D3D6-1B1A-4CDE-A2CF-5C9E9428956C}" srcOrd="2" destOrd="0" parTransId="{CD4A9C2B-5822-49AB-A0E3-A5B3620DC747}" sibTransId="{68081999-BC36-4779-B3AC-A4CFA7A572D4}"/>
    <dgm:cxn modelId="{25E58615-67A5-40ED-AE2F-9E28E3C65970}" type="presOf" srcId="{891B3E49-864E-47F7-A443-FB74E54BA931}" destId="{99D9B0B2-0F23-4C3A-8DE3-1DF64C7D7474}" srcOrd="0" destOrd="0" presId="urn:microsoft.com/office/officeart/2008/layout/LinedList"/>
    <dgm:cxn modelId="{3AAC854E-604F-4C62-9039-8092F61DDACA}" type="presOf" srcId="{1D649EFF-97B3-4B67-A4F1-A3CC8227C470}" destId="{AFC94B0E-4196-46C7-BD75-7F95E51650EC}" srcOrd="0" destOrd="0" presId="urn:microsoft.com/office/officeart/2008/layout/LinedList"/>
    <dgm:cxn modelId="{CD4EB1F3-BAC6-42BF-AE8F-15CFF8C4FF29}" type="presParOf" srcId="{AFC94B0E-4196-46C7-BD75-7F95E51650EC}" destId="{0EA56C82-9A07-426E-A735-B9069E69A527}" srcOrd="0" destOrd="0" presId="urn:microsoft.com/office/officeart/2008/layout/LinedList"/>
    <dgm:cxn modelId="{EFFD0B1A-386F-404B-B898-8624CE334296}" type="presParOf" srcId="{AFC94B0E-4196-46C7-BD75-7F95E51650EC}" destId="{D4E7E668-3054-42C6-8236-35037398F5DC}" srcOrd="1" destOrd="0" presId="urn:microsoft.com/office/officeart/2008/layout/LinedList"/>
    <dgm:cxn modelId="{33FF6EEB-13FF-4464-9CC4-2D851EB447A9}" type="presParOf" srcId="{D4E7E668-3054-42C6-8236-35037398F5DC}" destId="{7F613882-4968-4FFC-844A-ED836F3CE962}" srcOrd="0" destOrd="0" presId="urn:microsoft.com/office/officeart/2008/layout/LinedList"/>
    <dgm:cxn modelId="{01B07A68-D2F8-446A-8117-9649FF119B50}" type="presParOf" srcId="{D4E7E668-3054-42C6-8236-35037398F5DC}" destId="{41BBC55E-AE7A-479E-9566-5180467B474C}" srcOrd="1" destOrd="0" presId="urn:microsoft.com/office/officeart/2008/layout/LinedList"/>
    <dgm:cxn modelId="{E79D0040-CC88-44E3-BC89-9E80C782E7C2}" type="presParOf" srcId="{AFC94B0E-4196-46C7-BD75-7F95E51650EC}" destId="{0EF23F3E-10B1-4774-8235-EB14885AC461}" srcOrd="2" destOrd="0" presId="urn:microsoft.com/office/officeart/2008/layout/LinedList"/>
    <dgm:cxn modelId="{7B7645E2-D784-4230-ACFC-264E92A4119D}" type="presParOf" srcId="{AFC94B0E-4196-46C7-BD75-7F95E51650EC}" destId="{6F6F26DA-0437-4994-84A6-3A33EAF617F4}" srcOrd="3" destOrd="0" presId="urn:microsoft.com/office/officeart/2008/layout/LinedList"/>
    <dgm:cxn modelId="{262AD195-6BB2-4085-A9F7-D6FFB309E460}" type="presParOf" srcId="{6F6F26DA-0437-4994-84A6-3A33EAF617F4}" destId="{99D9B0B2-0F23-4C3A-8DE3-1DF64C7D7474}" srcOrd="0" destOrd="0" presId="urn:microsoft.com/office/officeart/2008/layout/LinedList"/>
    <dgm:cxn modelId="{10AC6AAE-13C3-4AA6-A5F8-C2FEBD0E8253}" type="presParOf" srcId="{6F6F26DA-0437-4994-84A6-3A33EAF617F4}" destId="{137D809F-3BC4-40C4-A661-186D33EDCC62}" srcOrd="1" destOrd="0" presId="urn:microsoft.com/office/officeart/2008/layout/LinedList"/>
    <dgm:cxn modelId="{F7919A2C-4F6D-4DF8-A3EE-64FD593E99BD}" type="presParOf" srcId="{AFC94B0E-4196-46C7-BD75-7F95E51650EC}" destId="{46DB4D43-729F-44AF-A3D3-A56A2EC4FD6C}" srcOrd="4" destOrd="0" presId="urn:microsoft.com/office/officeart/2008/layout/LinedList"/>
    <dgm:cxn modelId="{CB1FDE62-CADD-4F04-8BE1-8F2ED082F9D7}" type="presParOf" srcId="{AFC94B0E-4196-46C7-BD75-7F95E51650EC}" destId="{488AE905-08A9-4D9D-9344-E2B936EDC301}" srcOrd="5" destOrd="0" presId="urn:microsoft.com/office/officeart/2008/layout/LinedList"/>
    <dgm:cxn modelId="{7A19E360-F4E2-4795-9163-84ADCC002070}" type="presParOf" srcId="{488AE905-08A9-4D9D-9344-E2B936EDC301}" destId="{65D4A1AA-4094-43A7-984F-7C225B971CBC}" srcOrd="0" destOrd="0" presId="urn:microsoft.com/office/officeart/2008/layout/LinedList"/>
    <dgm:cxn modelId="{185E6928-965D-4F4C-9BDB-E24C126C4D91}" type="presParOf" srcId="{488AE905-08A9-4D9D-9344-E2B936EDC301}" destId="{B0E8A485-1D0D-4D05-8D2A-7205CCB111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CD545C-92D6-47DD-BC52-3F2BD665281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3FE8A65D-C9ED-4B7A-80A6-8EFB0076B146}">
      <dgm:prSet phldrT="[Text]" custT="1"/>
      <dgm:spPr/>
      <dgm:t>
        <a:bodyPr/>
        <a:lstStyle/>
        <a:p>
          <a:r>
            <a:rPr lang="en-US" sz="2400" dirty="0"/>
            <a:t>CDS Request</a:t>
          </a:r>
        </a:p>
      </dgm:t>
    </dgm:pt>
    <dgm:pt modelId="{A65C1FF2-9193-42F9-8F2C-68EA450FBA19}" type="parTrans" cxnId="{888F44BC-8B15-4082-B561-86958E38DC69}">
      <dgm:prSet/>
      <dgm:spPr/>
      <dgm:t>
        <a:bodyPr/>
        <a:lstStyle/>
        <a:p>
          <a:endParaRPr lang="en-US"/>
        </a:p>
      </dgm:t>
    </dgm:pt>
    <dgm:pt modelId="{5CA787C3-E0EE-4F3B-82E0-9CB6DD9EBE3E}" type="sibTrans" cxnId="{888F44BC-8B15-4082-B561-86958E38DC69}">
      <dgm:prSet/>
      <dgm:spPr/>
      <dgm:t>
        <a:bodyPr/>
        <a:lstStyle/>
        <a:p>
          <a:endParaRPr lang="en-US"/>
        </a:p>
      </dgm:t>
    </dgm:pt>
    <dgm:pt modelId="{34F39E6A-2242-4C16-A603-27FA03B57DB6}">
      <dgm:prSet phldrT="[Text]" custT="1"/>
      <dgm:spPr/>
      <dgm:t>
        <a:bodyPr/>
        <a:lstStyle/>
        <a:p>
          <a:r>
            <a:rPr lang="en-US" sz="2000" dirty="0"/>
            <a:t>Lab Stewardship group evaluation and prioritization</a:t>
          </a:r>
        </a:p>
      </dgm:t>
    </dgm:pt>
    <dgm:pt modelId="{10C02D77-D8FE-41E2-A7B8-658D1E70A91C}" type="parTrans" cxnId="{61CAFF1A-69C1-4B1D-AD5B-A85177E2FE29}">
      <dgm:prSet/>
      <dgm:spPr/>
      <dgm:t>
        <a:bodyPr/>
        <a:lstStyle/>
        <a:p>
          <a:endParaRPr lang="en-US"/>
        </a:p>
      </dgm:t>
    </dgm:pt>
    <dgm:pt modelId="{B48F54DB-692A-43FC-80F6-12A6C57F5DC3}" type="sibTrans" cxnId="{61CAFF1A-69C1-4B1D-AD5B-A85177E2FE29}">
      <dgm:prSet/>
      <dgm:spPr/>
      <dgm:t>
        <a:bodyPr/>
        <a:lstStyle/>
        <a:p>
          <a:endParaRPr lang="en-US"/>
        </a:p>
      </dgm:t>
    </dgm:pt>
    <dgm:pt modelId="{E7771B6E-EDA5-40E5-A4F3-69E6BE78FBEB}">
      <dgm:prSet phldrT="[Text]" custT="1"/>
      <dgm:spPr/>
      <dgm:t>
        <a:bodyPr/>
        <a:lstStyle/>
        <a:p>
          <a:r>
            <a:rPr lang="en-US" sz="2000" dirty="0"/>
            <a:t>Escalated to Lab Medicine Collaborative</a:t>
          </a:r>
        </a:p>
      </dgm:t>
    </dgm:pt>
    <dgm:pt modelId="{69C65ABA-4F42-4005-859C-863306B7E0A2}" type="parTrans" cxnId="{9E7FC3C7-01F5-4CDB-BD41-00D3D4D0B13D}">
      <dgm:prSet/>
      <dgm:spPr/>
      <dgm:t>
        <a:bodyPr/>
        <a:lstStyle/>
        <a:p>
          <a:endParaRPr lang="en-US"/>
        </a:p>
      </dgm:t>
    </dgm:pt>
    <dgm:pt modelId="{6BCA40C3-97DD-46E7-A89F-6EDA8B4BB9B4}" type="sibTrans" cxnId="{9E7FC3C7-01F5-4CDB-BD41-00D3D4D0B13D}">
      <dgm:prSet/>
      <dgm:spPr/>
      <dgm:t>
        <a:bodyPr/>
        <a:lstStyle/>
        <a:p>
          <a:endParaRPr lang="en-US"/>
        </a:p>
      </dgm:t>
    </dgm:pt>
    <dgm:pt modelId="{36BA45A1-134A-4AF6-A0B3-054FF5EE0B16}">
      <dgm:prSet phldrT="[Text]" custT="1"/>
      <dgm:spPr/>
      <dgm:t>
        <a:bodyPr/>
        <a:lstStyle/>
        <a:p>
          <a:r>
            <a:rPr lang="en-US" sz="2000" dirty="0"/>
            <a:t>Approved by other committees, if required</a:t>
          </a:r>
        </a:p>
      </dgm:t>
    </dgm:pt>
    <dgm:pt modelId="{490535EF-9C3C-4C53-90C5-0352A67E4210}" type="parTrans" cxnId="{80B4528B-2071-4BA1-8F8E-412A3BDA9852}">
      <dgm:prSet/>
      <dgm:spPr/>
      <dgm:t>
        <a:bodyPr/>
        <a:lstStyle/>
        <a:p>
          <a:endParaRPr lang="en-US"/>
        </a:p>
      </dgm:t>
    </dgm:pt>
    <dgm:pt modelId="{F109431D-6634-4044-A057-D0AB7B18DEAE}" type="sibTrans" cxnId="{80B4528B-2071-4BA1-8F8E-412A3BDA9852}">
      <dgm:prSet/>
      <dgm:spPr/>
      <dgm:t>
        <a:bodyPr/>
        <a:lstStyle/>
        <a:p>
          <a:endParaRPr lang="en-US"/>
        </a:p>
      </dgm:t>
    </dgm:pt>
    <dgm:pt modelId="{56285555-879B-45C6-91A1-27253537F051}">
      <dgm:prSet phldrT="[Text]"/>
      <dgm:spPr/>
      <dgm:t>
        <a:bodyPr/>
        <a:lstStyle/>
        <a:p>
          <a:r>
            <a:rPr lang="en-US" dirty="0"/>
            <a:t>Approved by CDS Committee</a:t>
          </a:r>
        </a:p>
      </dgm:t>
    </dgm:pt>
    <dgm:pt modelId="{F3125492-6BB2-4AED-9DB6-E715A57B00C6}" type="parTrans" cxnId="{B01EA16B-D5B8-4C91-87C1-9C5AE2D7E9D8}">
      <dgm:prSet/>
      <dgm:spPr/>
      <dgm:t>
        <a:bodyPr/>
        <a:lstStyle/>
        <a:p>
          <a:endParaRPr lang="en-US"/>
        </a:p>
      </dgm:t>
    </dgm:pt>
    <dgm:pt modelId="{A81719DB-6668-40DF-8504-6A739D853E30}" type="sibTrans" cxnId="{B01EA16B-D5B8-4C91-87C1-9C5AE2D7E9D8}">
      <dgm:prSet/>
      <dgm:spPr/>
      <dgm:t>
        <a:bodyPr/>
        <a:lstStyle/>
        <a:p>
          <a:endParaRPr lang="en-US"/>
        </a:p>
      </dgm:t>
    </dgm:pt>
    <dgm:pt modelId="{AE57311D-8161-4FFC-B3C1-95F05A676312}" type="pres">
      <dgm:prSet presAssocID="{EBCD545C-92D6-47DD-BC52-3F2BD665281B}" presName="rootnode" presStyleCnt="0">
        <dgm:presLayoutVars>
          <dgm:chMax/>
          <dgm:chPref/>
          <dgm:dir/>
          <dgm:animLvl val="lvl"/>
        </dgm:presLayoutVars>
      </dgm:prSet>
      <dgm:spPr/>
    </dgm:pt>
    <dgm:pt modelId="{5ECE963B-0DD5-4F6E-A8E3-FB33F78BC9B0}" type="pres">
      <dgm:prSet presAssocID="{3FE8A65D-C9ED-4B7A-80A6-8EFB0076B146}" presName="composite" presStyleCnt="0"/>
      <dgm:spPr/>
    </dgm:pt>
    <dgm:pt modelId="{2D027718-9E30-4909-8369-AC992BA1E33C}" type="pres">
      <dgm:prSet presAssocID="{3FE8A65D-C9ED-4B7A-80A6-8EFB0076B146}" presName="bentUpArrow1" presStyleLbl="alignImgPlace1" presStyleIdx="0" presStyleCnt="4"/>
      <dgm:spPr/>
    </dgm:pt>
    <dgm:pt modelId="{C6B8B1DE-12FB-43BC-B31D-4A8CEAD0B870}" type="pres">
      <dgm:prSet presAssocID="{3FE8A65D-C9ED-4B7A-80A6-8EFB0076B146}" presName="ParentText" presStyleLbl="node1" presStyleIdx="0" presStyleCnt="5" custScaleX="136061" custScaleY="11327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A25AB-2CCD-4329-81DE-7ACF46FED625}" type="pres">
      <dgm:prSet presAssocID="{3FE8A65D-C9ED-4B7A-80A6-8EFB0076B14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0D96742-5362-439B-8CF9-9BA8BFC66D0D}" type="pres">
      <dgm:prSet presAssocID="{5CA787C3-E0EE-4F3B-82E0-9CB6DD9EBE3E}" presName="sibTrans" presStyleCnt="0"/>
      <dgm:spPr/>
    </dgm:pt>
    <dgm:pt modelId="{18EE4C13-EA05-43DE-9E3E-7B1903D72926}" type="pres">
      <dgm:prSet presAssocID="{34F39E6A-2242-4C16-A603-27FA03B57DB6}" presName="composite" presStyleCnt="0"/>
      <dgm:spPr/>
    </dgm:pt>
    <dgm:pt modelId="{37D1818C-E561-424E-891F-A9A1985A368C}" type="pres">
      <dgm:prSet presAssocID="{34F39E6A-2242-4C16-A603-27FA03B57DB6}" presName="bentUpArrow1" presStyleLbl="alignImgPlace1" presStyleIdx="1" presStyleCnt="4"/>
      <dgm:spPr/>
    </dgm:pt>
    <dgm:pt modelId="{87F36326-982E-464C-B5D4-132877D021B5}" type="pres">
      <dgm:prSet presAssocID="{34F39E6A-2242-4C16-A603-27FA03B57DB6}" presName="ParentText" presStyleLbl="node1" presStyleIdx="1" presStyleCnt="5" custScaleX="142544" custScaleY="116037" custLinFactNeighborX="-1764" custLinFactNeighborY="-84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5990F-0FDE-4ADB-A51F-ABDC9CF5496D}" type="pres">
      <dgm:prSet presAssocID="{34F39E6A-2242-4C16-A603-27FA03B57DB6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3623BF-5654-4317-95BC-D56E5A2C58F3}" type="pres">
      <dgm:prSet presAssocID="{B48F54DB-692A-43FC-80F6-12A6C57F5DC3}" presName="sibTrans" presStyleCnt="0"/>
      <dgm:spPr/>
    </dgm:pt>
    <dgm:pt modelId="{2A1EEC06-D270-452D-87EE-E262F3941EA8}" type="pres">
      <dgm:prSet presAssocID="{E7771B6E-EDA5-40E5-A4F3-69E6BE78FBEB}" presName="composite" presStyleCnt="0"/>
      <dgm:spPr/>
    </dgm:pt>
    <dgm:pt modelId="{1047DB12-62F4-49AC-8ED1-4373A8B15B8E}" type="pres">
      <dgm:prSet presAssocID="{E7771B6E-EDA5-40E5-A4F3-69E6BE78FBEB}" presName="bentUpArrow1" presStyleLbl="alignImgPlace1" presStyleIdx="2" presStyleCnt="4"/>
      <dgm:spPr/>
    </dgm:pt>
    <dgm:pt modelId="{3A28C692-5DDE-4BC8-AC20-89A375C5725A}" type="pres">
      <dgm:prSet presAssocID="{E7771B6E-EDA5-40E5-A4F3-69E6BE78FBEB}" presName="ParentText" presStyleLbl="node1" presStyleIdx="2" presStyleCnt="5" custScaleX="141067" custScaleY="122648" custLinFactNeighborX="605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24B90-6A54-4FDF-B0E5-6BD2CB38294C}" type="pres">
      <dgm:prSet presAssocID="{E7771B6E-EDA5-40E5-A4F3-69E6BE78FBE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B93AFDB-E483-43BE-848D-FA363B4E2E69}" type="pres">
      <dgm:prSet presAssocID="{6BCA40C3-97DD-46E7-A89F-6EDA8B4BB9B4}" presName="sibTrans" presStyleCnt="0"/>
      <dgm:spPr/>
    </dgm:pt>
    <dgm:pt modelId="{EAD8913A-31A8-4495-9C86-573BE035D0A0}" type="pres">
      <dgm:prSet presAssocID="{36BA45A1-134A-4AF6-A0B3-054FF5EE0B16}" presName="composite" presStyleCnt="0"/>
      <dgm:spPr/>
    </dgm:pt>
    <dgm:pt modelId="{0027C94B-0B04-4EAE-BA8B-35771269C055}" type="pres">
      <dgm:prSet presAssocID="{36BA45A1-134A-4AF6-A0B3-054FF5EE0B16}" presName="bentUpArrow1" presStyleLbl="alignImgPlace1" presStyleIdx="3" presStyleCnt="4"/>
      <dgm:spPr/>
    </dgm:pt>
    <dgm:pt modelId="{0CB1B0D8-480F-41C9-8F56-72133BFDBFA8}" type="pres">
      <dgm:prSet presAssocID="{36BA45A1-134A-4AF6-A0B3-054FF5EE0B16}" presName="ParentText" presStyleLbl="node1" presStyleIdx="3" presStyleCnt="5" custScaleX="142722" custScaleY="108087" custLinFactNeighborX="5445" custLinFactNeighborY="34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84BE5-3550-410E-A57D-AC9F50F0E46C}" type="pres">
      <dgm:prSet presAssocID="{36BA45A1-134A-4AF6-A0B3-054FF5EE0B1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6B82106-4C81-47F3-A13C-6D7378DDF763}" type="pres">
      <dgm:prSet presAssocID="{F109431D-6634-4044-A057-D0AB7B18DEAE}" presName="sibTrans" presStyleCnt="0"/>
      <dgm:spPr/>
    </dgm:pt>
    <dgm:pt modelId="{41DA0AEB-7520-4C86-8511-35DCEEC2D992}" type="pres">
      <dgm:prSet presAssocID="{56285555-879B-45C6-91A1-27253537F051}" presName="composite" presStyleCnt="0"/>
      <dgm:spPr/>
    </dgm:pt>
    <dgm:pt modelId="{E4369971-E2B1-4ADC-8B6D-D306FB144FB7}" type="pres">
      <dgm:prSet presAssocID="{56285555-879B-45C6-91A1-27253537F051}" presName="ParentText" presStyleLbl="node1" presStyleIdx="4" presStyleCnt="5" custScaleX="132879" custScaleY="11016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EADBD1-C1E3-4FCF-8542-33A335CD2DD8}" type="presOf" srcId="{3FE8A65D-C9ED-4B7A-80A6-8EFB0076B146}" destId="{C6B8B1DE-12FB-43BC-B31D-4A8CEAD0B870}" srcOrd="0" destOrd="0" presId="urn:microsoft.com/office/officeart/2005/8/layout/StepDownProcess"/>
    <dgm:cxn modelId="{B01EA16B-D5B8-4C91-87C1-9C5AE2D7E9D8}" srcId="{EBCD545C-92D6-47DD-BC52-3F2BD665281B}" destId="{56285555-879B-45C6-91A1-27253537F051}" srcOrd="4" destOrd="0" parTransId="{F3125492-6BB2-4AED-9DB6-E715A57B00C6}" sibTransId="{A81719DB-6668-40DF-8504-6A739D853E30}"/>
    <dgm:cxn modelId="{8EA66D0A-94EB-4E37-9130-50782E6A3A93}" type="presOf" srcId="{E7771B6E-EDA5-40E5-A4F3-69E6BE78FBEB}" destId="{3A28C692-5DDE-4BC8-AC20-89A375C5725A}" srcOrd="0" destOrd="0" presId="urn:microsoft.com/office/officeart/2005/8/layout/StepDownProcess"/>
    <dgm:cxn modelId="{888F44BC-8B15-4082-B561-86958E38DC69}" srcId="{EBCD545C-92D6-47DD-BC52-3F2BD665281B}" destId="{3FE8A65D-C9ED-4B7A-80A6-8EFB0076B146}" srcOrd="0" destOrd="0" parTransId="{A65C1FF2-9193-42F9-8F2C-68EA450FBA19}" sibTransId="{5CA787C3-E0EE-4F3B-82E0-9CB6DD9EBE3E}"/>
    <dgm:cxn modelId="{80B4528B-2071-4BA1-8F8E-412A3BDA9852}" srcId="{EBCD545C-92D6-47DD-BC52-3F2BD665281B}" destId="{36BA45A1-134A-4AF6-A0B3-054FF5EE0B16}" srcOrd="3" destOrd="0" parTransId="{490535EF-9C3C-4C53-90C5-0352A67E4210}" sibTransId="{F109431D-6634-4044-A057-D0AB7B18DEAE}"/>
    <dgm:cxn modelId="{89AB4C40-EA1C-423B-8313-F7A41639E2B7}" type="presOf" srcId="{36BA45A1-134A-4AF6-A0B3-054FF5EE0B16}" destId="{0CB1B0D8-480F-41C9-8F56-72133BFDBFA8}" srcOrd="0" destOrd="0" presId="urn:microsoft.com/office/officeart/2005/8/layout/StepDownProcess"/>
    <dgm:cxn modelId="{17CD7079-F77B-4CAD-B1FD-B44BB59DC322}" type="presOf" srcId="{EBCD545C-92D6-47DD-BC52-3F2BD665281B}" destId="{AE57311D-8161-4FFC-B3C1-95F05A676312}" srcOrd="0" destOrd="0" presId="urn:microsoft.com/office/officeart/2005/8/layout/StepDownProcess"/>
    <dgm:cxn modelId="{61CAFF1A-69C1-4B1D-AD5B-A85177E2FE29}" srcId="{EBCD545C-92D6-47DD-BC52-3F2BD665281B}" destId="{34F39E6A-2242-4C16-A603-27FA03B57DB6}" srcOrd="1" destOrd="0" parTransId="{10C02D77-D8FE-41E2-A7B8-658D1E70A91C}" sibTransId="{B48F54DB-692A-43FC-80F6-12A6C57F5DC3}"/>
    <dgm:cxn modelId="{AF16008B-D3D4-4D1E-ABFC-B7A159EE9BAE}" type="presOf" srcId="{56285555-879B-45C6-91A1-27253537F051}" destId="{E4369971-E2B1-4ADC-8B6D-D306FB144FB7}" srcOrd="0" destOrd="0" presId="urn:microsoft.com/office/officeart/2005/8/layout/StepDownProcess"/>
    <dgm:cxn modelId="{2C838457-BAA5-4DC9-BAC1-C8CABFA2EA52}" type="presOf" srcId="{34F39E6A-2242-4C16-A603-27FA03B57DB6}" destId="{87F36326-982E-464C-B5D4-132877D021B5}" srcOrd="0" destOrd="0" presId="urn:microsoft.com/office/officeart/2005/8/layout/StepDownProcess"/>
    <dgm:cxn modelId="{9E7FC3C7-01F5-4CDB-BD41-00D3D4D0B13D}" srcId="{EBCD545C-92D6-47DD-BC52-3F2BD665281B}" destId="{E7771B6E-EDA5-40E5-A4F3-69E6BE78FBEB}" srcOrd="2" destOrd="0" parTransId="{69C65ABA-4F42-4005-859C-863306B7E0A2}" sibTransId="{6BCA40C3-97DD-46E7-A89F-6EDA8B4BB9B4}"/>
    <dgm:cxn modelId="{C21B969C-61B2-4B69-9DA8-8AE79C2B41CB}" type="presParOf" srcId="{AE57311D-8161-4FFC-B3C1-95F05A676312}" destId="{5ECE963B-0DD5-4F6E-A8E3-FB33F78BC9B0}" srcOrd="0" destOrd="0" presId="urn:microsoft.com/office/officeart/2005/8/layout/StepDownProcess"/>
    <dgm:cxn modelId="{7D4896E2-838F-47F2-8A27-568A1C799784}" type="presParOf" srcId="{5ECE963B-0DD5-4F6E-A8E3-FB33F78BC9B0}" destId="{2D027718-9E30-4909-8369-AC992BA1E33C}" srcOrd="0" destOrd="0" presId="urn:microsoft.com/office/officeart/2005/8/layout/StepDownProcess"/>
    <dgm:cxn modelId="{02D22B92-5CFE-4DB1-A0F7-86F282D74C11}" type="presParOf" srcId="{5ECE963B-0DD5-4F6E-A8E3-FB33F78BC9B0}" destId="{C6B8B1DE-12FB-43BC-B31D-4A8CEAD0B870}" srcOrd="1" destOrd="0" presId="urn:microsoft.com/office/officeart/2005/8/layout/StepDownProcess"/>
    <dgm:cxn modelId="{DC3574DA-DE57-4E81-9134-E1AA28BE47EF}" type="presParOf" srcId="{5ECE963B-0DD5-4F6E-A8E3-FB33F78BC9B0}" destId="{034A25AB-2CCD-4329-81DE-7ACF46FED625}" srcOrd="2" destOrd="0" presId="urn:microsoft.com/office/officeart/2005/8/layout/StepDownProcess"/>
    <dgm:cxn modelId="{76C3F31B-EB80-48EA-959C-AE75C2F83765}" type="presParOf" srcId="{AE57311D-8161-4FFC-B3C1-95F05A676312}" destId="{B0D96742-5362-439B-8CF9-9BA8BFC66D0D}" srcOrd="1" destOrd="0" presId="urn:microsoft.com/office/officeart/2005/8/layout/StepDownProcess"/>
    <dgm:cxn modelId="{8E55B87E-1050-42A7-A95A-46A0A08F1935}" type="presParOf" srcId="{AE57311D-8161-4FFC-B3C1-95F05A676312}" destId="{18EE4C13-EA05-43DE-9E3E-7B1903D72926}" srcOrd="2" destOrd="0" presId="urn:microsoft.com/office/officeart/2005/8/layout/StepDownProcess"/>
    <dgm:cxn modelId="{0594B196-303C-4310-A490-BB5C51F4D9AF}" type="presParOf" srcId="{18EE4C13-EA05-43DE-9E3E-7B1903D72926}" destId="{37D1818C-E561-424E-891F-A9A1985A368C}" srcOrd="0" destOrd="0" presId="urn:microsoft.com/office/officeart/2005/8/layout/StepDownProcess"/>
    <dgm:cxn modelId="{B0826A63-013C-4D64-BC50-A84CB9849BDD}" type="presParOf" srcId="{18EE4C13-EA05-43DE-9E3E-7B1903D72926}" destId="{87F36326-982E-464C-B5D4-132877D021B5}" srcOrd="1" destOrd="0" presId="urn:microsoft.com/office/officeart/2005/8/layout/StepDownProcess"/>
    <dgm:cxn modelId="{C9BE51AE-EE0A-45CE-965B-32B49032AE55}" type="presParOf" srcId="{18EE4C13-EA05-43DE-9E3E-7B1903D72926}" destId="{6515990F-0FDE-4ADB-A51F-ABDC9CF5496D}" srcOrd="2" destOrd="0" presId="urn:microsoft.com/office/officeart/2005/8/layout/StepDownProcess"/>
    <dgm:cxn modelId="{B6CF507C-9DB3-49C9-9D43-345786BD4880}" type="presParOf" srcId="{AE57311D-8161-4FFC-B3C1-95F05A676312}" destId="{033623BF-5654-4317-95BC-D56E5A2C58F3}" srcOrd="3" destOrd="0" presId="urn:microsoft.com/office/officeart/2005/8/layout/StepDownProcess"/>
    <dgm:cxn modelId="{BBFEFAD4-27D4-42B9-A7F7-8EBE9E702ED5}" type="presParOf" srcId="{AE57311D-8161-4FFC-B3C1-95F05A676312}" destId="{2A1EEC06-D270-452D-87EE-E262F3941EA8}" srcOrd="4" destOrd="0" presId="urn:microsoft.com/office/officeart/2005/8/layout/StepDownProcess"/>
    <dgm:cxn modelId="{EC5C1DC7-35F0-4AAD-BDF2-981E330DD4B0}" type="presParOf" srcId="{2A1EEC06-D270-452D-87EE-E262F3941EA8}" destId="{1047DB12-62F4-49AC-8ED1-4373A8B15B8E}" srcOrd="0" destOrd="0" presId="urn:microsoft.com/office/officeart/2005/8/layout/StepDownProcess"/>
    <dgm:cxn modelId="{0DD986BE-5C7A-4B24-862A-DC93199C49BC}" type="presParOf" srcId="{2A1EEC06-D270-452D-87EE-E262F3941EA8}" destId="{3A28C692-5DDE-4BC8-AC20-89A375C5725A}" srcOrd="1" destOrd="0" presId="urn:microsoft.com/office/officeart/2005/8/layout/StepDownProcess"/>
    <dgm:cxn modelId="{3AF126BB-A4E0-49DC-8725-DDA334310497}" type="presParOf" srcId="{2A1EEC06-D270-452D-87EE-E262F3941EA8}" destId="{F3724B90-6A54-4FDF-B0E5-6BD2CB38294C}" srcOrd="2" destOrd="0" presId="urn:microsoft.com/office/officeart/2005/8/layout/StepDownProcess"/>
    <dgm:cxn modelId="{201C8A45-FE07-4A82-8B50-DF8A091C3757}" type="presParOf" srcId="{AE57311D-8161-4FFC-B3C1-95F05A676312}" destId="{2B93AFDB-E483-43BE-848D-FA363B4E2E69}" srcOrd="5" destOrd="0" presId="urn:microsoft.com/office/officeart/2005/8/layout/StepDownProcess"/>
    <dgm:cxn modelId="{3D3470D4-A043-4F5C-B210-A47F60E7E591}" type="presParOf" srcId="{AE57311D-8161-4FFC-B3C1-95F05A676312}" destId="{EAD8913A-31A8-4495-9C86-573BE035D0A0}" srcOrd="6" destOrd="0" presId="urn:microsoft.com/office/officeart/2005/8/layout/StepDownProcess"/>
    <dgm:cxn modelId="{CB37E756-596B-4F80-968F-4B9BC663F153}" type="presParOf" srcId="{EAD8913A-31A8-4495-9C86-573BE035D0A0}" destId="{0027C94B-0B04-4EAE-BA8B-35771269C055}" srcOrd="0" destOrd="0" presId="urn:microsoft.com/office/officeart/2005/8/layout/StepDownProcess"/>
    <dgm:cxn modelId="{669B074E-15A2-438F-803F-6430E6BF546F}" type="presParOf" srcId="{EAD8913A-31A8-4495-9C86-573BE035D0A0}" destId="{0CB1B0D8-480F-41C9-8F56-72133BFDBFA8}" srcOrd="1" destOrd="0" presId="urn:microsoft.com/office/officeart/2005/8/layout/StepDownProcess"/>
    <dgm:cxn modelId="{E44A3E19-5608-4E27-8A68-11FCB397B308}" type="presParOf" srcId="{EAD8913A-31A8-4495-9C86-573BE035D0A0}" destId="{26784BE5-3550-410E-A57D-AC9F50F0E46C}" srcOrd="2" destOrd="0" presId="urn:microsoft.com/office/officeart/2005/8/layout/StepDownProcess"/>
    <dgm:cxn modelId="{221E5EE2-8720-4D95-BA66-882F04644EC9}" type="presParOf" srcId="{AE57311D-8161-4FFC-B3C1-95F05A676312}" destId="{A6B82106-4C81-47F3-A13C-6D7378DDF763}" srcOrd="7" destOrd="0" presId="urn:microsoft.com/office/officeart/2005/8/layout/StepDownProcess"/>
    <dgm:cxn modelId="{006EB31C-C145-4E64-AB28-7EA972A28EA0}" type="presParOf" srcId="{AE57311D-8161-4FFC-B3C1-95F05A676312}" destId="{41DA0AEB-7520-4C86-8511-35DCEEC2D992}" srcOrd="8" destOrd="0" presId="urn:microsoft.com/office/officeart/2005/8/layout/StepDownProcess"/>
    <dgm:cxn modelId="{71067EEB-70C0-4388-B784-ED17AA2FB8D1}" type="presParOf" srcId="{41DA0AEB-7520-4C86-8511-35DCEEC2D992}" destId="{E4369971-E2B1-4ADC-8B6D-D306FB144FB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499923-5F36-46A1-8AFE-EB55D705FF6B}" type="doc">
      <dgm:prSet loTypeId="urn:microsoft.com/office/officeart/2005/8/layout/hList6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5BCC5E-5467-433D-862C-BDC4FE08EF4D}">
      <dgm:prSet phldrT="[Text]" custT="1"/>
      <dgm:spPr/>
      <dgm:t>
        <a:bodyPr/>
        <a:lstStyle/>
        <a:p>
          <a:r>
            <a:rPr lang="en-US" sz="2000" b="1" dirty="0"/>
            <a:t>Laboratory</a:t>
          </a:r>
        </a:p>
        <a:p>
          <a:r>
            <a:rPr lang="en-US" sz="1700" dirty="0"/>
            <a:t>Appropriate Utilization</a:t>
          </a:r>
        </a:p>
        <a:p>
          <a:r>
            <a:rPr lang="en-US" sz="1700" dirty="0"/>
            <a:t>Value of Lab Results</a:t>
          </a:r>
        </a:p>
        <a:p>
          <a:r>
            <a:rPr lang="en-US" sz="1700" dirty="0"/>
            <a:t>Operational Efficiencies</a:t>
          </a:r>
        </a:p>
      </dgm:t>
    </dgm:pt>
    <dgm:pt modelId="{92E8E585-8129-48C5-B9FF-F8E20E3A149C}" type="parTrans" cxnId="{4FDDCAFB-756E-469C-9436-2BF5D54EC040}">
      <dgm:prSet/>
      <dgm:spPr/>
      <dgm:t>
        <a:bodyPr/>
        <a:lstStyle/>
        <a:p>
          <a:endParaRPr lang="en-US"/>
        </a:p>
      </dgm:t>
    </dgm:pt>
    <dgm:pt modelId="{5FFA0495-DDEA-487B-A9F7-DDF82FFFAB5D}" type="sibTrans" cxnId="{4FDDCAFB-756E-469C-9436-2BF5D54EC040}">
      <dgm:prSet/>
      <dgm:spPr/>
      <dgm:t>
        <a:bodyPr/>
        <a:lstStyle/>
        <a:p>
          <a:endParaRPr lang="en-US"/>
        </a:p>
      </dgm:t>
    </dgm:pt>
    <dgm:pt modelId="{4DA4D7F7-9C22-43B5-A2F9-6CBE03F4E16E}">
      <dgm:prSet phldrT="[Text]" custT="1"/>
      <dgm:spPr/>
      <dgm:t>
        <a:bodyPr/>
        <a:lstStyle/>
        <a:p>
          <a:r>
            <a:rPr lang="en-US" sz="2000" b="1" dirty="0"/>
            <a:t>Provider</a:t>
          </a:r>
        </a:p>
        <a:p>
          <a:r>
            <a:rPr lang="en-US" sz="1700" dirty="0"/>
            <a:t>Patient Safety/Care</a:t>
          </a:r>
        </a:p>
        <a:p>
          <a:r>
            <a:rPr lang="en-US" sz="1700" dirty="0"/>
            <a:t>Improved Outcomes</a:t>
          </a:r>
        </a:p>
        <a:p>
          <a:r>
            <a:rPr lang="en-US" sz="1700" dirty="0"/>
            <a:t>Lower HealthCare Costs</a:t>
          </a:r>
        </a:p>
      </dgm:t>
    </dgm:pt>
    <dgm:pt modelId="{DBD8B0EA-F0B4-4725-8A89-600A2BC02A7C}" type="parTrans" cxnId="{DCD2D6CA-4103-451B-B0B9-C833D002E402}">
      <dgm:prSet/>
      <dgm:spPr/>
      <dgm:t>
        <a:bodyPr/>
        <a:lstStyle/>
        <a:p>
          <a:endParaRPr lang="en-US"/>
        </a:p>
      </dgm:t>
    </dgm:pt>
    <dgm:pt modelId="{7C44EA55-68D7-474C-8EB5-EEB2F2B598E5}" type="sibTrans" cxnId="{DCD2D6CA-4103-451B-B0B9-C833D002E402}">
      <dgm:prSet/>
      <dgm:spPr/>
      <dgm:t>
        <a:bodyPr/>
        <a:lstStyle/>
        <a:p>
          <a:endParaRPr lang="en-US"/>
        </a:p>
      </dgm:t>
    </dgm:pt>
    <dgm:pt modelId="{BFBEA98A-DA24-4A4B-8691-A3CEE5572E04}">
      <dgm:prSet phldrT="[Text]" custT="1"/>
      <dgm:spPr/>
      <dgm:t>
        <a:bodyPr/>
        <a:lstStyle/>
        <a:p>
          <a:r>
            <a:rPr lang="en-US" sz="2400" b="1" dirty="0"/>
            <a:t>Performance Improvement</a:t>
          </a:r>
        </a:p>
        <a:p>
          <a:r>
            <a:rPr lang="en-US" sz="2400" b="1" dirty="0"/>
            <a:t>&amp; </a:t>
          </a:r>
        </a:p>
        <a:p>
          <a:r>
            <a:rPr lang="en-US" sz="2400" b="1" dirty="0"/>
            <a:t>Analytics</a:t>
          </a:r>
        </a:p>
      </dgm:t>
    </dgm:pt>
    <dgm:pt modelId="{083C7EE6-78C7-455A-A432-9D2A29582388}" type="sibTrans" cxnId="{BD917FA1-17EF-443C-B781-16A6339683BF}">
      <dgm:prSet/>
      <dgm:spPr/>
      <dgm:t>
        <a:bodyPr/>
        <a:lstStyle/>
        <a:p>
          <a:endParaRPr lang="en-US"/>
        </a:p>
      </dgm:t>
    </dgm:pt>
    <dgm:pt modelId="{8C779A54-8674-44B1-AB0F-A07EF6DFABFD}" type="parTrans" cxnId="{BD917FA1-17EF-443C-B781-16A6339683BF}">
      <dgm:prSet/>
      <dgm:spPr/>
      <dgm:t>
        <a:bodyPr/>
        <a:lstStyle/>
        <a:p>
          <a:endParaRPr lang="en-US"/>
        </a:p>
      </dgm:t>
    </dgm:pt>
    <dgm:pt modelId="{7FCD3CEF-A4E3-4407-B4B6-B152FD7DA0B4}">
      <dgm:prSet custT="1"/>
      <dgm:spPr/>
      <dgm:t>
        <a:bodyPr/>
        <a:lstStyle/>
        <a:p>
          <a:r>
            <a:rPr lang="en-US" sz="2400" b="1" dirty="0"/>
            <a:t>CLINICAL</a:t>
          </a:r>
          <a:br>
            <a:rPr lang="en-US" sz="2400" b="1" dirty="0"/>
          </a:br>
          <a:r>
            <a:rPr lang="en-US" sz="2400" b="1" dirty="0"/>
            <a:t>VALUE</a:t>
          </a:r>
        </a:p>
      </dgm:t>
    </dgm:pt>
    <dgm:pt modelId="{A666A929-974F-41E5-8221-40AE8F84ED3F}" type="parTrans" cxnId="{F2566B30-8C41-416E-9DBB-DE38E427F787}">
      <dgm:prSet/>
      <dgm:spPr/>
      <dgm:t>
        <a:bodyPr/>
        <a:lstStyle/>
        <a:p>
          <a:endParaRPr lang="en-US"/>
        </a:p>
      </dgm:t>
    </dgm:pt>
    <dgm:pt modelId="{51412743-CDED-4E8E-95F8-CDFF74BF85A7}" type="sibTrans" cxnId="{F2566B30-8C41-416E-9DBB-DE38E427F787}">
      <dgm:prSet/>
      <dgm:spPr/>
      <dgm:t>
        <a:bodyPr/>
        <a:lstStyle/>
        <a:p>
          <a:endParaRPr lang="en-US"/>
        </a:p>
      </dgm:t>
    </dgm:pt>
    <dgm:pt modelId="{ADA43880-EAE3-4786-8823-322875CF580F}" type="pres">
      <dgm:prSet presAssocID="{F1499923-5F36-46A1-8AFE-EB55D705FF6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1A1235-C8F4-421C-B1C0-979F74F91DD4}" type="pres">
      <dgm:prSet presAssocID="{FB5BCC5E-5467-433D-862C-BDC4FE08EF4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18A40B-E082-432D-B486-04BBCA0F8E49}" type="pres">
      <dgm:prSet presAssocID="{5FFA0495-DDEA-487B-A9F7-DDF82FFFAB5D}" presName="sibTrans" presStyleCnt="0"/>
      <dgm:spPr/>
    </dgm:pt>
    <dgm:pt modelId="{C80960C1-ED10-4C63-89F9-85C209F11690}" type="pres">
      <dgm:prSet presAssocID="{4DA4D7F7-9C22-43B5-A2F9-6CBE03F4E16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12216-F006-400E-9796-4BBB339E6D39}" type="pres">
      <dgm:prSet presAssocID="{7C44EA55-68D7-474C-8EB5-EEB2F2B598E5}" presName="sibTrans" presStyleCnt="0"/>
      <dgm:spPr/>
    </dgm:pt>
    <dgm:pt modelId="{032DA655-7555-421A-9C7F-A9A0EA17CC15}" type="pres">
      <dgm:prSet presAssocID="{BFBEA98A-DA24-4A4B-8691-A3CEE5572E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C952-9EB1-40FD-BABA-4811C92CF442}" type="pres">
      <dgm:prSet presAssocID="{083C7EE6-78C7-455A-A432-9D2A29582388}" presName="sibTrans" presStyleCnt="0"/>
      <dgm:spPr/>
    </dgm:pt>
    <dgm:pt modelId="{7D6B79A8-EE3E-4E48-8025-398945FA6004}" type="pres">
      <dgm:prSet presAssocID="{7FCD3CEF-A4E3-4407-B4B6-B152FD7DA0B4}" presName="node" presStyleLbl="node1" presStyleIdx="3" presStyleCnt="4" custLinFactX="42174" custLinFactNeighborX="100000" custLinFactNeighborY="7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566B30-8C41-416E-9DBB-DE38E427F787}" srcId="{F1499923-5F36-46A1-8AFE-EB55D705FF6B}" destId="{7FCD3CEF-A4E3-4407-B4B6-B152FD7DA0B4}" srcOrd="3" destOrd="0" parTransId="{A666A929-974F-41E5-8221-40AE8F84ED3F}" sibTransId="{51412743-CDED-4E8E-95F8-CDFF74BF85A7}"/>
    <dgm:cxn modelId="{BD917FA1-17EF-443C-B781-16A6339683BF}" srcId="{F1499923-5F36-46A1-8AFE-EB55D705FF6B}" destId="{BFBEA98A-DA24-4A4B-8691-A3CEE5572E04}" srcOrd="2" destOrd="0" parTransId="{8C779A54-8674-44B1-AB0F-A07EF6DFABFD}" sibTransId="{083C7EE6-78C7-455A-A432-9D2A29582388}"/>
    <dgm:cxn modelId="{8853A2E7-C110-49AD-BE5B-8C01115EC8E8}" type="presOf" srcId="{7FCD3CEF-A4E3-4407-B4B6-B152FD7DA0B4}" destId="{7D6B79A8-EE3E-4E48-8025-398945FA6004}" srcOrd="0" destOrd="0" presId="urn:microsoft.com/office/officeart/2005/8/layout/hList6"/>
    <dgm:cxn modelId="{4FDDCAFB-756E-469C-9436-2BF5D54EC040}" srcId="{F1499923-5F36-46A1-8AFE-EB55D705FF6B}" destId="{FB5BCC5E-5467-433D-862C-BDC4FE08EF4D}" srcOrd="0" destOrd="0" parTransId="{92E8E585-8129-48C5-B9FF-F8E20E3A149C}" sibTransId="{5FFA0495-DDEA-487B-A9F7-DDF82FFFAB5D}"/>
    <dgm:cxn modelId="{DCD2D6CA-4103-451B-B0B9-C833D002E402}" srcId="{F1499923-5F36-46A1-8AFE-EB55D705FF6B}" destId="{4DA4D7F7-9C22-43B5-A2F9-6CBE03F4E16E}" srcOrd="1" destOrd="0" parTransId="{DBD8B0EA-F0B4-4725-8A89-600A2BC02A7C}" sibTransId="{7C44EA55-68D7-474C-8EB5-EEB2F2B598E5}"/>
    <dgm:cxn modelId="{9C6AADCF-2D10-4CC1-B612-379B71B6EF02}" type="presOf" srcId="{4DA4D7F7-9C22-43B5-A2F9-6CBE03F4E16E}" destId="{C80960C1-ED10-4C63-89F9-85C209F11690}" srcOrd="0" destOrd="0" presId="urn:microsoft.com/office/officeart/2005/8/layout/hList6"/>
    <dgm:cxn modelId="{449446F8-B8B8-41CA-853B-BD3186EF1CAD}" type="presOf" srcId="{BFBEA98A-DA24-4A4B-8691-A3CEE5572E04}" destId="{032DA655-7555-421A-9C7F-A9A0EA17CC15}" srcOrd="0" destOrd="0" presId="urn:microsoft.com/office/officeart/2005/8/layout/hList6"/>
    <dgm:cxn modelId="{1A20F5DE-FA6E-4AA8-8459-94BEFD511BDD}" type="presOf" srcId="{FB5BCC5E-5467-433D-862C-BDC4FE08EF4D}" destId="{EB1A1235-C8F4-421C-B1C0-979F74F91DD4}" srcOrd="0" destOrd="0" presId="urn:microsoft.com/office/officeart/2005/8/layout/hList6"/>
    <dgm:cxn modelId="{AD4EBAED-D704-4B9C-AE9E-C8A8B55FE943}" type="presOf" srcId="{F1499923-5F36-46A1-8AFE-EB55D705FF6B}" destId="{ADA43880-EAE3-4786-8823-322875CF580F}" srcOrd="0" destOrd="0" presId="urn:microsoft.com/office/officeart/2005/8/layout/hList6"/>
    <dgm:cxn modelId="{AB771997-B11A-4B67-9508-044AE4DF507B}" type="presParOf" srcId="{ADA43880-EAE3-4786-8823-322875CF580F}" destId="{EB1A1235-C8F4-421C-B1C0-979F74F91DD4}" srcOrd="0" destOrd="0" presId="urn:microsoft.com/office/officeart/2005/8/layout/hList6"/>
    <dgm:cxn modelId="{B6E23899-F849-43F9-BDC2-C2D7F0907E7F}" type="presParOf" srcId="{ADA43880-EAE3-4786-8823-322875CF580F}" destId="{D818A40B-E082-432D-B486-04BBCA0F8E49}" srcOrd="1" destOrd="0" presId="urn:microsoft.com/office/officeart/2005/8/layout/hList6"/>
    <dgm:cxn modelId="{85437802-7494-4B60-A738-0766233F1A73}" type="presParOf" srcId="{ADA43880-EAE3-4786-8823-322875CF580F}" destId="{C80960C1-ED10-4C63-89F9-85C209F11690}" srcOrd="2" destOrd="0" presId="urn:microsoft.com/office/officeart/2005/8/layout/hList6"/>
    <dgm:cxn modelId="{F856FF93-0686-4388-B75F-9486FE2BAF4B}" type="presParOf" srcId="{ADA43880-EAE3-4786-8823-322875CF580F}" destId="{25412216-F006-400E-9796-4BBB339E6D39}" srcOrd="3" destOrd="0" presId="urn:microsoft.com/office/officeart/2005/8/layout/hList6"/>
    <dgm:cxn modelId="{84B3B455-D704-44F5-AA76-7F73424EE959}" type="presParOf" srcId="{ADA43880-EAE3-4786-8823-322875CF580F}" destId="{032DA655-7555-421A-9C7F-A9A0EA17CC15}" srcOrd="4" destOrd="0" presId="urn:microsoft.com/office/officeart/2005/8/layout/hList6"/>
    <dgm:cxn modelId="{BF64B9AC-372E-4B39-85E5-479981072577}" type="presParOf" srcId="{ADA43880-EAE3-4786-8823-322875CF580F}" destId="{EA0CC952-9EB1-40FD-BABA-4811C92CF442}" srcOrd="5" destOrd="0" presId="urn:microsoft.com/office/officeart/2005/8/layout/hList6"/>
    <dgm:cxn modelId="{B357A5E3-768E-46D8-89A1-0A7140E05607}" type="presParOf" srcId="{ADA43880-EAE3-4786-8823-322875CF580F}" destId="{7D6B79A8-EE3E-4E48-8025-398945FA600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6C82-9A07-426E-A735-B9069E69A527}">
      <dsp:nvSpPr>
        <dsp:cNvPr id="0" name=""/>
        <dsp:cNvSpPr/>
      </dsp:nvSpPr>
      <dsp:spPr>
        <a:xfrm>
          <a:off x="0" y="1527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13882-4968-4FFC-844A-ED836F3CE962}">
      <dsp:nvSpPr>
        <dsp:cNvPr id="0" name=""/>
        <dsp:cNvSpPr/>
      </dsp:nvSpPr>
      <dsp:spPr>
        <a:xfrm>
          <a:off x="0" y="1527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rgbClr val="00B0C4"/>
              </a:solidFill>
            </a:rPr>
            <a:t>Background</a:t>
          </a:r>
        </a:p>
      </dsp:txBody>
      <dsp:txXfrm>
        <a:off x="0" y="1527"/>
        <a:ext cx="4572000" cy="1041969"/>
      </dsp:txXfrm>
    </dsp:sp>
    <dsp:sp modelId="{0EF23F3E-10B1-4774-8235-EB14885AC461}">
      <dsp:nvSpPr>
        <dsp:cNvPr id="0" name=""/>
        <dsp:cNvSpPr/>
      </dsp:nvSpPr>
      <dsp:spPr>
        <a:xfrm>
          <a:off x="0" y="104349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9B0B2-0F23-4C3A-8DE3-1DF64C7D7474}">
      <dsp:nvSpPr>
        <dsp:cNvPr id="0" name=""/>
        <dsp:cNvSpPr/>
      </dsp:nvSpPr>
      <dsp:spPr>
        <a:xfrm>
          <a:off x="0" y="104349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Interventions</a:t>
          </a:r>
        </a:p>
      </dsp:txBody>
      <dsp:txXfrm>
        <a:off x="0" y="1043496"/>
        <a:ext cx="4572000" cy="1041969"/>
      </dsp:txXfrm>
    </dsp:sp>
    <dsp:sp modelId="{46DB4D43-729F-44AF-A3D3-A56A2EC4FD6C}">
      <dsp:nvSpPr>
        <dsp:cNvPr id="0" name=""/>
        <dsp:cNvSpPr/>
      </dsp:nvSpPr>
      <dsp:spPr>
        <a:xfrm>
          <a:off x="0" y="208546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4A1AA-4094-43A7-984F-7C225B971CBC}">
      <dsp:nvSpPr>
        <dsp:cNvPr id="0" name=""/>
        <dsp:cNvSpPr/>
      </dsp:nvSpPr>
      <dsp:spPr>
        <a:xfrm>
          <a:off x="0" y="208546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Downstream Impact</a:t>
          </a:r>
        </a:p>
      </dsp:txBody>
      <dsp:txXfrm>
        <a:off x="0" y="2085466"/>
        <a:ext cx="4572000" cy="1041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6C82-9A07-426E-A735-B9069E69A527}">
      <dsp:nvSpPr>
        <dsp:cNvPr id="0" name=""/>
        <dsp:cNvSpPr/>
      </dsp:nvSpPr>
      <dsp:spPr>
        <a:xfrm>
          <a:off x="0" y="1527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13882-4968-4FFC-844A-ED836F3CE962}">
      <dsp:nvSpPr>
        <dsp:cNvPr id="0" name=""/>
        <dsp:cNvSpPr/>
      </dsp:nvSpPr>
      <dsp:spPr>
        <a:xfrm>
          <a:off x="0" y="1527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Background</a:t>
          </a:r>
        </a:p>
      </dsp:txBody>
      <dsp:txXfrm>
        <a:off x="0" y="1527"/>
        <a:ext cx="4572000" cy="1041969"/>
      </dsp:txXfrm>
    </dsp:sp>
    <dsp:sp modelId="{0EF23F3E-10B1-4774-8235-EB14885AC461}">
      <dsp:nvSpPr>
        <dsp:cNvPr id="0" name=""/>
        <dsp:cNvSpPr/>
      </dsp:nvSpPr>
      <dsp:spPr>
        <a:xfrm>
          <a:off x="0" y="104349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9B0B2-0F23-4C3A-8DE3-1DF64C7D7474}">
      <dsp:nvSpPr>
        <dsp:cNvPr id="0" name=""/>
        <dsp:cNvSpPr/>
      </dsp:nvSpPr>
      <dsp:spPr>
        <a:xfrm>
          <a:off x="0" y="104349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rgbClr val="00B0C4"/>
              </a:solidFill>
            </a:rPr>
            <a:t>Interventions</a:t>
          </a:r>
        </a:p>
      </dsp:txBody>
      <dsp:txXfrm>
        <a:off x="0" y="1043496"/>
        <a:ext cx="4572000" cy="1041969"/>
      </dsp:txXfrm>
    </dsp:sp>
    <dsp:sp modelId="{46DB4D43-729F-44AF-A3D3-A56A2EC4FD6C}">
      <dsp:nvSpPr>
        <dsp:cNvPr id="0" name=""/>
        <dsp:cNvSpPr/>
      </dsp:nvSpPr>
      <dsp:spPr>
        <a:xfrm>
          <a:off x="0" y="208546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4A1AA-4094-43A7-984F-7C225B971CBC}">
      <dsp:nvSpPr>
        <dsp:cNvPr id="0" name=""/>
        <dsp:cNvSpPr/>
      </dsp:nvSpPr>
      <dsp:spPr>
        <a:xfrm>
          <a:off x="0" y="208546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Downstream Impact</a:t>
          </a:r>
        </a:p>
      </dsp:txBody>
      <dsp:txXfrm>
        <a:off x="0" y="2085466"/>
        <a:ext cx="4572000" cy="10419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6C82-9A07-426E-A735-B9069E69A527}">
      <dsp:nvSpPr>
        <dsp:cNvPr id="0" name=""/>
        <dsp:cNvSpPr/>
      </dsp:nvSpPr>
      <dsp:spPr>
        <a:xfrm>
          <a:off x="0" y="1527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13882-4968-4FFC-844A-ED836F3CE962}">
      <dsp:nvSpPr>
        <dsp:cNvPr id="0" name=""/>
        <dsp:cNvSpPr/>
      </dsp:nvSpPr>
      <dsp:spPr>
        <a:xfrm>
          <a:off x="0" y="1527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Background</a:t>
          </a:r>
        </a:p>
      </dsp:txBody>
      <dsp:txXfrm>
        <a:off x="0" y="1527"/>
        <a:ext cx="4572000" cy="1041969"/>
      </dsp:txXfrm>
    </dsp:sp>
    <dsp:sp modelId="{0EF23F3E-10B1-4774-8235-EB14885AC461}">
      <dsp:nvSpPr>
        <dsp:cNvPr id="0" name=""/>
        <dsp:cNvSpPr/>
      </dsp:nvSpPr>
      <dsp:spPr>
        <a:xfrm>
          <a:off x="0" y="104349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9B0B2-0F23-4C3A-8DE3-1DF64C7D7474}">
      <dsp:nvSpPr>
        <dsp:cNvPr id="0" name=""/>
        <dsp:cNvSpPr/>
      </dsp:nvSpPr>
      <dsp:spPr>
        <a:xfrm>
          <a:off x="0" y="104349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Interventions</a:t>
          </a:r>
        </a:p>
      </dsp:txBody>
      <dsp:txXfrm>
        <a:off x="0" y="1043496"/>
        <a:ext cx="4572000" cy="1041969"/>
      </dsp:txXfrm>
    </dsp:sp>
    <dsp:sp modelId="{46DB4D43-729F-44AF-A3D3-A56A2EC4FD6C}">
      <dsp:nvSpPr>
        <dsp:cNvPr id="0" name=""/>
        <dsp:cNvSpPr/>
      </dsp:nvSpPr>
      <dsp:spPr>
        <a:xfrm>
          <a:off x="0" y="208546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4A1AA-4094-43A7-984F-7C225B971CBC}">
      <dsp:nvSpPr>
        <dsp:cNvPr id="0" name=""/>
        <dsp:cNvSpPr/>
      </dsp:nvSpPr>
      <dsp:spPr>
        <a:xfrm>
          <a:off x="0" y="208546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rgbClr val="00B0C4"/>
              </a:solidFill>
            </a:rPr>
            <a:t>Downstream Impact</a:t>
          </a:r>
        </a:p>
      </dsp:txBody>
      <dsp:txXfrm>
        <a:off x="0" y="2085466"/>
        <a:ext cx="4572000" cy="1041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6C82-9A07-426E-A735-B9069E69A527}">
      <dsp:nvSpPr>
        <dsp:cNvPr id="0" name=""/>
        <dsp:cNvSpPr/>
      </dsp:nvSpPr>
      <dsp:spPr>
        <a:xfrm>
          <a:off x="0" y="1527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13882-4968-4FFC-844A-ED836F3CE962}">
      <dsp:nvSpPr>
        <dsp:cNvPr id="0" name=""/>
        <dsp:cNvSpPr/>
      </dsp:nvSpPr>
      <dsp:spPr>
        <a:xfrm>
          <a:off x="0" y="1527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Background</a:t>
          </a:r>
        </a:p>
      </dsp:txBody>
      <dsp:txXfrm>
        <a:off x="0" y="1527"/>
        <a:ext cx="4572000" cy="1041969"/>
      </dsp:txXfrm>
    </dsp:sp>
    <dsp:sp modelId="{0EF23F3E-10B1-4774-8235-EB14885AC461}">
      <dsp:nvSpPr>
        <dsp:cNvPr id="0" name=""/>
        <dsp:cNvSpPr/>
      </dsp:nvSpPr>
      <dsp:spPr>
        <a:xfrm>
          <a:off x="0" y="104349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9B0B2-0F23-4C3A-8DE3-1DF64C7D7474}">
      <dsp:nvSpPr>
        <dsp:cNvPr id="0" name=""/>
        <dsp:cNvSpPr/>
      </dsp:nvSpPr>
      <dsp:spPr>
        <a:xfrm>
          <a:off x="0" y="104349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Interventions</a:t>
          </a:r>
        </a:p>
      </dsp:txBody>
      <dsp:txXfrm>
        <a:off x="0" y="1043496"/>
        <a:ext cx="4572000" cy="1041969"/>
      </dsp:txXfrm>
    </dsp:sp>
    <dsp:sp modelId="{46DB4D43-729F-44AF-A3D3-A56A2EC4FD6C}">
      <dsp:nvSpPr>
        <dsp:cNvPr id="0" name=""/>
        <dsp:cNvSpPr/>
      </dsp:nvSpPr>
      <dsp:spPr>
        <a:xfrm>
          <a:off x="0" y="2085466"/>
          <a:ext cx="457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4A1AA-4094-43A7-984F-7C225B971CBC}">
      <dsp:nvSpPr>
        <dsp:cNvPr id="0" name=""/>
        <dsp:cNvSpPr/>
      </dsp:nvSpPr>
      <dsp:spPr>
        <a:xfrm>
          <a:off x="0" y="2085466"/>
          <a:ext cx="4572000" cy="10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Downstream Impact</a:t>
          </a:r>
        </a:p>
      </dsp:txBody>
      <dsp:txXfrm>
        <a:off x="0" y="2085466"/>
        <a:ext cx="4572000" cy="10419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27718-9E30-4909-8369-AC992BA1E33C}">
      <dsp:nvSpPr>
        <dsp:cNvPr id="0" name=""/>
        <dsp:cNvSpPr/>
      </dsp:nvSpPr>
      <dsp:spPr>
        <a:xfrm rot="5400000">
          <a:off x="1078345" y="1142921"/>
          <a:ext cx="931811" cy="10608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8B1DE-12FB-43BC-B31D-4A8CEAD0B870}">
      <dsp:nvSpPr>
        <dsp:cNvPr id="0" name=""/>
        <dsp:cNvSpPr/>
      </dsp:nvSpPr>
      <dsp:spPr>
        <a:xfrm>
          <a:off x="548641" y="37105"/>
          <a:ext cx="2134282" cy="124375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CDS Request</a:t>
          </a:r>
        </a:p>
      </dsp:txBody>
      <dsp:txXfrm>
        <a:off x="609367" y="97831"/>
        <a:ext cx="2012830" cy="1122300"/>
      </dsp:txXfrm>
    </dsp:sp>
    <dsp:sp modelId="{034A25AB-2CCD-4329-81DE-7ACF46FED625}">
      <dsp:nvSpPr>
        <dsp:cNvPr id="0" name=""/>
        <dsp:cNvSpPr/>
      </dsp:nvSpPr>
      <dsp:spPr>
        <a:xfrm>
          <a:off x="2400093" y="214707"/>
          <a:ext cx="1140866" cy="8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1818C-E561-424E-891F-A9A1985A368C}">
      <dsp:nvSpPr>
        <dsp:cNvPr id="0" name=""/>
        <dsp:cNvSpPr/>
      </dsp:nvSpPr>
      <dsp:spPr>
        <a:xfrm rot="5400000">
          <a:off x="2565505" y="2464362"/>
          <a:ext cx="931811" cy="10608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87982"/>
            <a:satOff val="-12370"/>
            <a:lumOff val="30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36326-982E-464C-B5D4-132877D021B5}">
      <dsp:nvSpPr>
        <dsp:cNvPr id="0" name=""/>
        <dsp:cNvSpPr/>
      </dsp:nvSpPr>
      <dsp:spPr>
        <a:xfrm>
          <a:off x="1957284" y="1334165"/>
          <a:ext cx="2235976" cy="1274068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Lab Stewardship group evaluation and prioritization</a:t>
          </a:r>
        </a:p>
      </dsp:txBody>
      <dsp:txXfrm>
        <a:off x="2019490" y="1396371"/>
        <a:ext cx="2111564" cy="1149656"/>
      </dsp:txXfrm>
    </dsp:sp>
    <dsp:sp modelId="{6515990F-0FDE-4ADB-A51F-ABDC9CF5496D}">
      <dsp:nvSpPr>
        <dsp:cNvPr id="0" name=""/>
        <dsp:cNvSpPr/>
      </dsp:nvSpPr>
      <dsp:spPr>
        <a:xfrm>
          <a:off x="3887253" y="1536148"/>
          <a:ext cx="1140866" cy="8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7DB12-62F4-49AC-8ED1-4373A8B15B8E}">
      <dsp:nvSpPr>
        <dsp:cNvPr id="0" name=""/>
        <dsp:cNvSpPr/>
      </dsp:nvSpPr>
      <dsp:spPr>
        <a:xfrm rot="5400000">
          <a:off x="3990233" y="3822096"/>
          <a:ext cx="931811" cy="10608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775965"/>
            <a:satOff val="-24741"/>
            <a:lumOff val="60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8C692-5DDE-4BC8-AC20-89A375C5725A}">
      <dsp:nvSpPr>
        <dsp:cNvPr id="0" name=""/>
        <dsp:cNvSpPr/>
      </dsp:nvSpPr>
      <dsp:spPr>
        <a:xfrm>
          <a:off x="3516169" y="2664829"/>
          <a:ext cx="2212807" cy="134665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Escalated to Lab Medicine Collaborative</a:t>
          </a:r>
        </a:p>
      </dsp:txBody>
      <dsp:txXfrm>
        <a:off x="3581919" y="2730579"/>
        <a:ext cx="2081307" cy="1215156"/>
      </dsp:txXfrm>
    </dsp:sp>
    <dsp:sp modelId="{F3724B90-6A54-4FDF-B0E5-6BD2CB38294C}">
      <dsp:nvSpPr>
        <dsp:cNvPr id="0" name=""/>
        <dsp:cNvSpPr/>
      </dsp:nvSpPr>
      <dsp:spPr>
        <a:xfrm>
          <a:off x="5311982" y="2893883"/>
          <a:ext cx="1140866" cy="8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7C94B-0B04-4EAE-BA8B-35771269C055}">
      <dsp:nvSpPr>
        <dsp:cNvPr id="0" name=""/>
        <dsp:cNvSpPr/>
      </dsp:nvSpPr>
      <dsp:spPr>
        <a:xfrm rot="5400000">
          <a:off x="5439527" y="5099892"/>
          <a:ext cx="931811" cy="10608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4163947"/>
            <a:satOff val="-37111"/>
            <a:lumOff val="9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1B0D8-480F-41C9-8F56-72133BFDBFA8}">
      <dsp:nvSpPr>
        <dsp:cNvPr id="0" name=""/>
        <dsp:cNvSpPr/>
      </dsp:nvSpPr>
      <dsp:spPr>
        <a:xfrm>
          <a:off x="4942991" y="4060323"/>
          <a:ext cx="2238768" cy="1186778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Approved by other committees, if required</a:t>
          </a:r>
        </a:p>
      </dsp:txBody>
      <dsp:txXfrm>
        <a:off x="5000935" y="4118267"/>
        <a:ext cx="2122880" cy="1070890"/>
      </dsp:txXfrm>
    </dsp:sp>
    <dsp:sp modelId="{26784BE5-3550-410E-A57D-AC9F50F0E46C}">
      <dsp:nvSpPr>
        <dsp:cNvPr id="0" name=""/>
        <dsp:cNvSpPr/>
      </dsp:nvSpPr>
      <dsp:spPr>
        <a:xfrm>
          <a:off x="6761275" y="4171678"/>
          <a:ext cx="1140866" cy="8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69971-E2B1-4ADC-8B6D-D306FB144FB7}">
      <dsp:nvSpPr>
        <dsp:cNvPr id="0" name=""/>
        <dsp:cNvSpPr/>
      </dsp:nvSpPr>
      <dsp:spPr>
        <a:xfrm>
          <a:off x="6293893" y="5300359"/>
          <a:ext cx="2084369" cy="1209638"/>
        </a:xfrm>
        <a:prstGeom prst="roundRect">
          <a:avLst>
            <a:gd name="adj" fmla="val 166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Approved by CDS Committee</a:t>
          </a:r>
        </a:p>
      </dsp:txBody>
      <dsp:txXfrm>
        <a:off x="6352953" y="5359419"/>
        <a:ext cx="1966249" cy="10915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A1235-C8F4-421C-B1C0-979F74F91DD4}">
      <dsp:nvSpPr>
        <dsp:cNvPr id="0" name=""/>
        <dsp:cNvSpPr/>
      </dsp:nvSpPr>
      <dsp:spPr>
        <a:xfrm rot="16200000">
          <a:off x="-439692" y="442018"/>
          <a:ext cx="3165855" cy="2281819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Laboratory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Appropriate Utilization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Value of Lab Results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Operational Efficiencies</a:t>
          </a:r>
        </a:p>
      </dsp:txBody>
      <dsp:txXfrm rot="5400000">
        <a:off x="2326" y="633171"/>
        <a:ext cx="2281819" cy="1899513"/>
      </dsp:txXfrm>
    </dsp:sp>
    <dsp:sp modelId="{C80960C1-ED10-4C63-89F9-85C209F11690}">
      <dsp:nvSpPr>
        <dsp:cNvPr id="0" name=""/>
        <dsp:cNvSpPr/>
      </dsp:nvSpPr>
      <dsp:spPr>
        <a:xfrm rot="16200000">
          <a:off x="2013263" y="442018"/>
          <a:ext cx="3165855" cy="2281819"/>
        </a:xfrm>
        <a:prstGeom prst="flowChartManualOperation">
          <a:avLst/>
        </a:prstGeom>
        <a:solidFill>
          <a:schemeClr val="accent2">
            <a:hueOff val="-2078353"/>
            <a:satOff val="0"/>
            <a:lumOff val="5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Provider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Patient Safety/Care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Improved Outcomes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Lower HealthCare Costs</a:t>
          </a:r>
        </a:p>
      </dsp:txBody>
      <dsp:txXfrm rot="5400000">
        <a:off x="2455281" y="633171"/>
        <a:ext cx="2281819" cy="1899513"/>
      </dsp:txXfrm>
    </dsp:sp>
    <dsp:sp modelId="{032DA655-7555-421A-9C7F-A9A0EA17CC15}">
      <dsp:nvSpPr>
        <dsp:cNvPr id="0" name=""/>
        <dsp:cNvSpPr/>
      </dsp:nvSpPr>
      <dsp:spPr>
        <a:xfrm rot="16200000">
          <a:off x="4466220" y="442018"/>
          <a:ext cx="3165855" cy="2281819"/>
        </a:xfrm>
        <a:prstGeom prst="flowChartManualOperation">
          <a:avLst/>
        </a:prstGeom>
        <a:solidFill>
          <a:schemeClr val="accent2">
            <a:hueOff val="-4156707"/>
            <a:satOff val="0"/>
            <a:lumOff val="1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Performance Improvement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&amp;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Analytics</a:t>
          </a:r>
        </a:p>
      </dsp:txBody>
      <dsp:txXfrm rot="5400000">
        <a:off x="4908238" y="633171"/>
        <a:ext cx="2281819" cy="1899513"/>
      </dsp:txXfrm>
    </dsp:sp>
    <dsp:sp modelId="{7D6B79A8-EE3E-4E48-8025-398945FA6004}">
      <dsp:nvSpPr>
        <dsp:cNvPr id="0" name=""/>
        <dsp:cNvSpPr/>
      </dsp:nvSpPr>
      <dsp:spPr>
        <a:xfrm rot="16200000">
          <a:off x="6921502" y="442018"/>
          <a:ext cx="3165855" cy="2281819"/>
        </a:xfrm>
        <a:prstGeom prst="flowChartManualOperation">
          <a:avLst/>
        </a:prstGeom>
        <a:solidFill>
          <a:schemeClr val="accent2">
            <a:hueOff val="-6235060"/>
            <a:satOff val="0"/>
            <a:lumOff val="170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CLINICAL</a:t>
          </a:r>
          <a:br>
            <a:rPr lang="en-US" sz="2400" b="1" kern="1200" dirty="0"/>
          </a:br>
          <a:r>
            <a:rPr lang="en-US" sz="2400" b="1" kern="1200" dirty="0"/>
            <a:t>VALUE</a:t>
          </a:r>
        </a:p>
      </dsp:txBody>
      <dsp:txXfrm rot="5400000">
        <a:off x="7363520" y="633171"/>
        <a:ext cx="2281819" cy="1899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A2A9-1E07-4458-9245-1DDE0DCC54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58441-0DF6-4D51-82B3-20244ADE0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one column slide.</a:t>
            </a:r>
          </a:p>
          <a:p>
            <a:pPr marL="0" marR="0" lvl="0" indent="0" algn="l" defTabSz="1218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218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can also be used as a NASCAR SLIDE, where we want to show multiple partner/client logo or the like.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7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0D3EE-9C98-4843-89EC-5EA31088F71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5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that we can</a:t>
            </a:r>
            <a:r>
              <a:rPr lang="en-US" baseline="0" dirty="0"/>
              <a:t> design an intervention.  Broadly, we have reactive and proactive approaches.  The right approach is often a combination of both.  </a:t>
            </a:r>
          </a:p>
          <a:p>
            <a:endParaRPr lang="en-US" baseline="0" dirty="0"/>
          </a:p>
          <a:p>
            <a:r>
              <a:rPr lang="en-US" baseline="0" dirty="0"/>
              <a:t>Pop-ups have their purpose, no doubt about it, but pop-fatigue is a real thing.  To mediate this while also being able to impact test utilization, we need to be thinking about what can be proactively done to result in pop-ups not being required. </a:t>
            </a:r>
          </a:p>
          <a:p>
            <a:endParaRPr lang="en-US" baseline="0" dirty="0"/>
          </a:p>
          <a:p>
            <a:r>
              <a:rPr lang="en-US" baseline="0" dirty="0"/>
              <a:t>Think about the physician work flow to ensure long term sustainability of your utilization improvement efforts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ED9E-8991-4161-98A7-F5B4C6654A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0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ED9E-8991-4161-98A7-F5B4C6654A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SLIDE:  Right-click image to replace.  </a:t>
            </a:r>
          </a:p>
          <a:p>
            <a:r>
              <a:rPr lang="en-US" dirty="0"/>
              <a:t>**Slide not built in master slides due to the ability to swap out images.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0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308D1-65AB-4338-A1F2-A19658A032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1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</a:t>
            </a:r>
            <a:r>
              <a:rPr lang="en-US" baseline="0" dirty="0"/>
              <a:t>s of over- CTPAs (AKI, radiation, costs)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 of CTPA to evaluate suspected PE has increased drastically. </a:t>
            </a:r>
          </a:p>
          <a:p>
            <a:r>
              <a:rPr lang="en-US" dirty="0"/>
              <a:t>•  While CTPA is generally safe, some</a:t>
            </a:r>
          </a:p>
          <a:p>
            <a:r>
              <a:rPr lang="en-US" dirty="0"/>
              <a:t>	risk exists. </a:t>
            </a:r>
          </a:p>
          <a:p>
            <a:r>
              <a:rPr lang="en-US" b="0" dirty="0"/>
              <a:t>		1. renal injury from contrast</a:t>
            </a:r>
          </a:p>
          <a:p>
            <a:r>
              <a:rPr lang="en-US" b="0" dirty="0"/>
              <a:t>		2. radiation exposure</a:t>
            </a:r>
          </a:p>
          <a:p>
            <a:r>
              <a:rPr lang="en-US" b="0" dirty="0"/>
              <a:t>		3. false positive interpretations leading to</a:t>
            </a:r>
          </a:p>
          <a:p>
            <a:r>
              <a:rPr lang="en-US" b="0" dirty="0"/>
              <a:t>		     unnecessary anticoagulation of patients.</a:t>
            </a:r>
          </a:p>
          <a:p>
            <a:r>
              <a:rPr lang="en-US" b="0" dirty="0"/>
              <a:t>		4. Incidental findings creating low value care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suspected acute PE, the pretest probability is determined using evidenced – based standardized clinical decision rules (CDR) in order to risk stratify patients and guide decisions about imaging for 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7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positive yield</a:t>
            </a:r>
            <a:r>
              <a:rPr lang="en-US" baseline="0" dirty="0"/>
              <a:t> </a:t>
            </a:r>
          </a:p>
          <a:p>
            <a:r>
              <a:rPr lang="en-US" baseline="0" dirty="0"/>
              <a:t>Minimal change in data with education</a:t>
            </a:r>
          </a:p>
          <a:p>
            <a:r>
              <a:rPr lang="en-US" baseline="0" dirty="0"/>
              <a:t>Also unable to risk stratify so unable determine pretest probability – doctors not recording or sometimes in their notes</a:t>
            </a:r>
          </a:p>
          <a:p>
            <a:r>
              <a:rPr lang="en-US" baseline="0" dirty="0"/>
              <a:t>National benchmark is 10%  (top performing institutions)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TITLE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7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Rules triggered whenever ordering a d-dimer OR CTPA radiographic study ---also Created auto-text for 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clinical guidance</a:t>
            </a:r>
            <a:r>
              <a:rPr lang="en-US" baseline="0" dirty="0"/>
              <a:t> with alerts – used 500 as a cutoff versus age adjusted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2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Gallego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Gallego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81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savings flying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67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Gallego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0252C-F3E9-4619-B77A-FEB3A0293E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00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we monitor physician level and ED level data</a:t>
            </a:r>
          </a:p>
          <a:p>
            <a:r>
              <a:rPr lang="en-US" dirty="0"/>
              <a:t>Continuous</a:t>
            </a:r>
            <a:r>
              <a:rPr lang="en-US" baseline="0" dirty="0"/>
              <a:t> improvement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6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NPV of</a:t>
            </a:r>
            <a:r>
              <a:rPr lang="en-US" baseline="0" dirty="0"/>
              <a:t> D-Dimer 99% in low and moderate risk patients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Governance</a:t>
            </a:r>
            <a:r>
              <a:rPr lang="en-US" baseline="0" dirty="0"/>
              <a:t> approval</a:t>
            </a:r>
          </a:p>
          <a:p>
            <a:r>
              <a:rPr lang="en-US" baseline="0" dirty="0"/>
              <a:t>Customer Buy-in </a:t>
            </a:r>
          </a:p>
          <a:p>
            <a:r>
              <a:rPr lang="en-US" baseline="0" dirty="0"/>
              <a:t>Multi-disciplinary collaboration come in</a:t>
            </a:r>
          </a:p>
          <a:p>
            <a:r>
              <a:rPr lang="en-US" baseline="0" dirty="0"/>
              <a:t>Support from leadership</a:t>
            </a:r>
          </a:p>
          <a:p>
            <a:endParaRPr lang="en-US" baseline="0" dirty="0"/>
          </a:p>
          <a:p>
            <a:r>
              <a:rPr lang="en-US" baseline="0" dirty="0"/>
              <a:t>Talk about MRSA discern alerts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37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font color from red to yellow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SLIDE:  Right-click image to replace.  </a:t>
            </a:r>
          </a:p>
          <a:p>
            <a:r>
              <a:rPr lang="en-US" dirty="0"/>
              <a:t>**Slide not built in master slides due to the ability to swap out images.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37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5 years </a:t>
            </a:r>
          </a:p>
          <a:p>
            <a:r>
              <a:rPr lang="en-US" dirty="0"/>
              <a:t>Patient</a:t>
            </a:r>
            <a:r>
              <a:rPr lang="en-US" baseline="0" dirty="0"/>
              <a:t> savings: 1.5 million years over 5 years</a:t>
            </a:r>
          </a:p>
          <a:p>
            <a:r>
              <a:rPr lang="en-US" baseline="0" dirty="0"/>
              <a:t>MRSA: 2 million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0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342900"/>
            <a:r>
              <a:rPr lang="en-US" sz="3200" dirty="0" smtClean="0"/>
              <a:t>The right information (evidence-based guidance)</a:t>
            </a:r>
          </a:p>
          <a:p>
            <a:pPr lvl="1" indent="-342900"/>
            <a:r>
              <a:rPr lang="en-US" sz="3200" dirty="0" smtClean="0"/>
              <a:t>To the right people</a:t>
            </a:r>
          </a:p>
          <a:p>
            <a:pPr lvl="1" indent="-342900"/>
            <a:r>
              <a:rPr lang="en-US" sz="3200" dirty="0" smtClean="0"/>
              <a:t>Through the right channels</a:t>
            </a:r>
          </a:p>
          <a:p>
            <a:pPr lvl="1" indent="-342900"/>
            <a:r>
              <a:rPr lang="en-US" sz="3200" dirty="0" smtClean="0"/>
              <a:t>In the right format </a:t>
            </a:r>
          </a:p>
          <a:p>
            <a:pPr lvl="1" indent="-342900"/>
            <a:r>
              <a:rPr lang="en-US" sz="3200" smtClean="0"/>
              <a:t>At the right point in the workflow for key decision or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58441-0DF6-4D51-82B3-20244ADE034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Billion tests performed in US each year</a:t>
            </a:r>
          </a:p>
          <a:p>
            <a:endParaRPr lang="en-US" dirty="0"/>
          </a:p>
          <a:p>
            <a:r>
              <a:rPr lang="en-US" dirty="0"/>
              <a:t>Approximately 70% of downstream decisions based on lab results (Forsman RW. The value of the laboratory professional in the continuum of care.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Leadersh</a:t>
            </a:r>
            <a:r>
              <a:rPr lang="en-US" dirty="0"/>
              <a:t> </a:t>
            </a:r>
            <a:r>
              <a:rPr lang="en-US" dirty="0" err="1"/>
              <a:t>Manag</a:t>
            </a:r>
            <a:r>
              <a:rPr lang="en-US" dirty="0"/>
              <a:t> Rev. 2002;16(6):370-3.)</a:t>
            </a:r>
          </a:p>
          <a:p>
            <a:endParaRPr lang="en-US" dirty="0"/>
          </a:p>
          <a:p>
            <a:r>
              <a:rPr lang="en-US" dirty="0"/>
              <a:t>10-30% of lab tests are either unnecessary or inappropriate</a:t>
            </a:r>
          </a:p>
          <a:p>
            <a:endParaRPr lang="en-US" dirty="0"/>
          </a:p>
          <a:p>
            <a:r>
              <a:rPr lang="en-US" dirty="0"/>
              <a:t>3 most significant causes of patient harm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Ordering the wrong 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Failing to retrieve a test result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Misinterpreting a test result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6348C-82FA-4428-B2ED-CC58FD1DA4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dirty="0">
                <a:solidFill>
                  <a:schemeClr val="accent3"/>
                </a:solidFill>
              </a:rPr>
              <a:t>Laboratory Stewardship?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6348C-82FA-4428-B2ED-CC58FD1DA4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EBBA-04CC-45F1-A7EF-5DDB48A8C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 for more information about NCLS in the upcoming conference</a:t>
            </a:r>
            <a:r>
              <a:rPr lang="en-US" baseline="0" dirty="0"/>
              <a:t> </a:t>
            </a:r>
            <a:r>
              <a:rPr lang="en-US" dirty="0"/>
              <a:t>meetings tomorrow and Friday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DD3E9-D35F-49F4-8315-FAC626DEC9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8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0D3EE-9C98-4843-89EC-5EA31088F7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6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Initial Attempt: Three Tier System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Tier 1  Tests orderable by any physician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Tier 2  Tests with restrictions (only certain physicians)*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Tier 3  Test not approved.  Cannot be ordered*.</a:t>
            </a:r>
          </a:p>
          <a:p>
            <a:pPr eaLnBrk="1" hangingPunct="1"/>
            <a:endParaRPr lang="en-US" altLang="en-US" dirty="0">
              <a:solidFill>
                <a:schemeClr val="bg1">
                  <a:lumMod val="50000"/>
                </a:schemeClr>
              </a:solidFill>
              <a:latin typeface="Arial" pitchFamily="34" charset="0"/>
            </a:endParaRPr>
          </a:p>
          <a:p>
            <a:pPr eaLnBrk="1" hangingPunct="1"/>
            <a:r>
              <a:rPr lang="en-US" altLang="en-US" b="1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Current State:  Facility Specific Formulary based on ordering patterns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1. Review all send out testing performed in 1 year.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2. Eliminate test listing in menu if ordered &lt;4 times in 1 year.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3. Review remaining test on menu to see if reasonable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	</a:t>
            </a: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(1,25 </a:t>
            </a:r>
            <a:r>
              <a:rPr lang="en-US" altLang="en-US" i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Dihydroxy</a:t>
            </a: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Vitamin D?)</a:t>
            </a:r>
          </a:p>
          <a:p>
            <a:pPr eaLnBrk="1" hangingPunct="1"/>
            <a:endParaRPr lang="en-US" altLang="en-US" dirty="0">
              <a:solidFill>
                <a:schemeClr val="bg1">
                  <a:lumMod val="50000"/>
                </a:schemeClr>
              </a:solidFill>
              <a:latin typeface="Arial" pitchFamily="34" charset="0"/>
            </a:endParaRP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4. Low volume testing (not on menu) still performed upon review for</a:t>
            </a: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	    appropriateness*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9E3CF-2A77-4325-8835-F605AF1AE41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0352"/>
            <a:ext cx="9144000" cy="23876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829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33533"/>
            <a:ext cx="12192000" cy="102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436" y="6122113"/>
            <a:ext cx="1585173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bject 18"/>
          <p:cNvSpPr>
            <a:spLocks noChangeAspect="1"/>
          </p:cNvSpPr>
          <p:nvPr userDrawn="1"/>
        </p:nvSpPr>
        <p:spPr>
          <a:xfrm>
            <a:off x="0" y="5756987"/>
            <a:ext cx="12188952" cy="146206"/>
          </a:xfrm>
          <a:custGeom>
            <a:avLst/>
            <a:gdLst/>
            <a:ahLst/>
            <a:cxnLst/>
            <a:rect l="l" t="t" r="r" b="b"/>
            <a:pathLst>
              <a:path w="20104100" h="241300">
                <a:moveTo>
                  <a:pt x="0" y="240830"/>
                </a:moveTo>
                <a:lnTo>
                  <a:pt x="20104099" y="240830"/>
                </a:lnTo>
                <a:lnTo>
                  <a:pt x="20104099" y="0"/>
                </a:lnTo>
                <a:lnTo>
                  <a:pt x="0" y="0"/>
                </a:lnTo>
                <a:lnTo>
                  <a:pt x="0" y="240830"/>
                </a:lnTo>
                <a:close/>
              </a:path>
            </a:pathLst>
          </a:custGeom>
          <a:solidFill>
            <a:srgbClr val="00AED7"/>
          </a:solidFill>
        </p:spPr>
        <p:txBody>
          <a:bodyPr wrap="square" lIns="0" tIns="0" rIns="0" bIns="0" rtlCol="0"/>
          <a:lstStyle/>
          <a:p>
            <a:endParaRPr sz="2969"/>
          </a:p>
        </p:txBody>
      </p:sp>
      <p:sp>
        <p:nvSpPr>
          <p:cNvPr id="12" name="object 18"/>
          <p:cNvSpPr>
            <a:spLocks noChangeAspect="1"/>
          </p:cNvSpPr>
          <p:nvPr userDrawn="1"/>
        </p:nvSpPr>
        <p:spPr>
          <a:xfrm>
            <a:off x="0" y="5765455"/>
            <a:ext cx="12188952" cy="146206"/>
          </a:xfrm>
          <a:custGeom>
            <a:avLst/>
            <a:gdLst/>
            <a:ahLst/>
            <a:cxnLst/>
            <a:rect l="l" t="t" r="r" b="b"/>
            <a:pathLst>
              <a:path w="20104100" h="241300">
                <a:moveTo>
                  <a:pt x="0" y="240830"/>
                </a:moveTo>
                <a:lnTo>
                  <a:pt x="20104099" y="240830"/>
                </a:lnTo>
                <a:lnTo>
                  <a:pt x="20104099" y="0"/>
                </a:lnTo>
                <a:lnTo>
                  <a:pt x="0" y="0"/>
                </a:lnTo>
                <a:lnTo>
                  <a:pt x="0" y="240830"/>
                </a:lnTo>
                <a:close/>
              </a:path>
            </a:pathLst>
          </a:custGeom>
          <a:solidFill>
            <a:srgbClr val="00AED7"/>
          </a:solidFill>
        </p:spPr>
        <p:txBody>
          <a:bodyPr wrap="square" lIns="0" tIns="0" rIns="0" bIns="0" rtlCol="0"/>
          <a:lstStyle/>
          <a:p>
            <a:endParaRPr sz="2969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1608670" y="3256279"/>
            <a:ext cx="4138863" cy="45719"/>
          </a:xfrm>
          <a:prstGeom prst="rect">
            <a:avLst/>
          </a:prstGeom>
          <a:solidFill>
            <a:srgbClr val="00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7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63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20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r="28941"/>
          <a:stretch/>
        </p:blipFill>
        <p:spPr>
          <a:xfrm>
            <a:off x="-9527" y="52606"/>
            <a:ext cx="2315178" cy="63642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2305650" cy="6400800"/>
          </a:xfrm>
          <a:prstGeom prst="rect">
            <a:avLst/>
          </a:prstGeom>
          <a:solidFill>
            <a:srgbClr val="007D9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923" y="1018686"/>
            <a:ext cx="8056211" cy="745448"/>
          </a:xfrm>
        </p:spPr>
        <p:txBody>
          <a:bodyPr anchor="ctr"/>
          <a:lstStyle>
            <a:lvl1pPr>
              <a:defRPr sz="34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923" y="1876430"/>
            <a:ext cx="8056211" cy="3838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9ABDB2F-1E75-4756-8FEA-8BD9C59B99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82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149130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96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4558"/>
            <a:ext cx="489204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664558"/>
            <a:ext cx="489204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88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26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594" y="1600202"/>
            <a:ext cx="10956086" cy="3694175"/>
          </a:xfrm>
        </p:spPr>
        <p:txBody>
          <a:bodyPr/>
          <a:lstStyle>
            <a:lvl1pPr marL="0" indent="0">
              <a:buClr>
                <a:srgbClr val="CF142B"/>
              </a:buClr>
              <a:buFontTx/>
              <a:buNone/>
              <a:defRPr/>
            </a:lvl1pPr>
            <a:lvl2pPr marL="465138" indent="-239713">
              <a:buClr>
                <a:srgbClr val="CF142B"/>
              </a:buClr>
              <a:buFont typeface="Wingdings" charset="2"/>
              <a:buChar char="Ø"/>
              <a:tabLst/>
              <a:defRPr/>
            </a:lvl2pPr>
            <a:lvl3pPr marL="685800" indent="-220663">
              <a:buClr>
                <a:srgbClr val="CF142B"/>
              </a:buClr>
              <a:buFont typeface="Wingdings" charset="2"/>
              <a:buChar char="Ø"/>
              <a:tabLst/>
              <a:defRPr/>
            </a:lvl3pPr>
            <a:lvl4pPr marL="911225" indent="-225425">
              <a:buClr>
                <a:srgbClr val="CF142B"/>
              </a:buClr>
              <a:buFont typeface="Wingdings" charset="2"/>
              <a:buChar char="Ø"/>
              <a:defRPr/>
            </a:lvl4pPr>
            <a:lvl5pPr marL="1144588" indent="-233363">
              <a:buClr>
                <a:srgbClr val="CF142B"/>
              </a:buClr>
              <a:buFont typeface="Wingdings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35F86-5A3C-3E47-BF25-7FAE4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060" y="384366"/>
            <a:ext cx="9427662" cy="9049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437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558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89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66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28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83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53890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/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9" y="1"/>
            <a:ext cx="1218971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3C1852-5185-7948-AFD3-F7BBA0F6B2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914400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553191196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71900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26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72315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778029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11847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9" y="1"/>
            <a:ext cx="1218971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1C0813-A3A3-8340-9DAD-81B57FE9F7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914400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94816675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61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96137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0432668C-E611-4935-B914-AE26DCBDFF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95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3859"/>
            <a:ext cx="1051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913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79340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01133" y="6446840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326960B-A8B2-4C3D-891A-2FC560CA9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79291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4558"/>
            <a:ext cx="489204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664558"/>
            <a:ext cx="489204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3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594" y="1600202"/>
            <a:ext cx="10956086" cy="3694175"/>
          </a:xfrm>
        </p:spPr>
        <p:txBody>
          <a:bodyPr/>
          <a:lstStyle>
            <a:lvl1pPr marL="0" indent="0">
              <a:buClr>
                <a:srgbClr val="CF142B"/>
              </a:buClr>
              <a:buFontTx/>
              <a:buNone/>
              <a:defRPr/>
            </a:lvl1pPr>
            <a:lvl2pPr marL="465138" indent="-239713">
              <a:buClr>
                <a:srgbClr val="CF142B"/>
              </a:buClr>
              <a:buFont typeface="Wingdings" charset="2"/>
              <a:buChar char="Ø"/>
              <a:tabLst/>
              <a:defRPr/>
            </a:lvl2pPr>
            <a:lvl3pPr marL="685800" indent="-220663">
              <a:buClr>
                <a:srgbClr val="CF142B"/>
              </a:buClr>
              <a:buFont typeface="Wingdings" charset="2"/>
              <a:buChar char="Ø"/>
              <a:tabLst/>
              <a:defRPr/>
            </a:lvl3pPr>
            <a:lvl4pPr marL="911225" indent="-225425">
              <a:buClr>
                <a:srgbClr val="CF142B"/>
              </a:buClr>
              <a:buFont typeface="Wingdings" charset="2"/>
              <a:buChar char="Ø"/>
              <a:defRPr/>
            </a:lvl4pPr>
            <a:lvl5pPr marL="1144588" indent="-233363">
              <a:buClr>
                <a:srgbClr val="CF142B"/>
              </a:buClr>
              <a:buFont typeface="Wingdings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35F86-5A3C-3E47-BF25-7FAE4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060" y="384366"/>
            <a:ext cx="9427662" cy="9049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479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177446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9" y="1"/>
            <a:ext cx="1218971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3C1852-5185-7948-AFD3-F7BBA0F6B2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914400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094001770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22322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1909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03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23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09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42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89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705258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904" y="6202364"/>
            <a:ext cx="1091670" cy="356464"/>
          </a:xfrm>
          <a:prstGeom prst="rect">
            <a:avLst/>
          </a:prstGeom>
        </p:spPr>
      </p:pic>
      <p:sp>
        <p:nvSpPr>
          <p:cNvPr id="14" name="object 18"/>
          <p:cNvSpPr>
            <a:spLocks noChangeAspect="1"/>
          </p:cNvSpPr>
          <p:nvPr userDrawn="1"/>
        </p:nvSpPr>
        <p:spPr>
          <a:xfrm>
            <a:off x="0" y="6705258"/>
            <a:ext cx="12188952" cy="154677"/>
          </a:xfrm>
          <a:custGeom>
            <a:avLst/>
            <a:gdLst/>
            <a:ahLst/>
            <a:cxnLst/>
            <a:rect l="l" t="t" r="r" b="b"/>
            <a:pathLst>
              <a:path w="20104100" h="241300">
                <a:moveTo>
                  <a:pt x="0" y="240830"/>
                </a:moveTo>
                <a:lnTo>
                  <a:pt x="20104099" y="240830"/>
                </a:lnTo>
                <a:lnTo>
                  <a:pt x="20104099" y="0"/>
                </a:lnTo>
                <a:lnTo>
                  <a:pt x="0" y="0"/>
                </a:lnTo>
                <a:lnTo>
                  <a:pt x="0" y="240830"/>
                </a:lnTo>
                <a:close/>
              </a:path>
            </a:pathLst>
          </a:custGeom>
          <a:solidFill>
            <a:srgbClr val="00AED7"/>
          </a:solidFill>
        </p:spPr>
        <p:txBody>
          <a:bodyPr wrap="square" lIns="0" tIns="0" rIns="0" bIns="0" rtlCol="0"/>
          <a:lstStyle/>
          <a:p>
            <a:endParaRPr sz="2969"/>
          </a:p>
        </p:txBody>
      </p:sp>
    </p:spTree>
    <p:extLst>
      <p:ext uri="{BB962C8B-B14F-4D97-AF65-F5344CB8AC3E}">
        <p14:creationId xmlns:p14="http://schemas.microsoft.com/office/powerpoint/2010/main" val="11490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81" r:id="rId22"/>
    <p:sldLayoutId id="214748370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2" r:id="rId2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4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3C84B-038B-4341-A200-123484AE8B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57" y="-102702"/>
            <a:ext cx="12320387" cy="6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452C3F-19ED-C14F-A53C-1CCF080AD30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37801"/>
            <a:ext cx="12191999" cy="5201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C3E29-EDDD-9E44-9EED-7EFA4E457836}"/>
              </a:ext>
            </a:extLst>
          </p:cNvPr>
          <p:cNvSpPr txBox="1"/>
          <p:nvPr userDrawn="1"/>
        </p:nvSpPr>
        <p:spPr>
          <a:xfrm>
            <a:off x="379511" y="6629401"/>
            <a:ext cx="134847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0">
                <a:solidFill>
                  <a:schemeClr val="bg1"/>
                </a:solidFill>
              </a:rPr>
              <a:t>© Cerner </a:t>
            </a:r>
            <a:r>
              <a:rPr lang="en-US" sz="500" b="0">
                <a:solidFill>
                  <a:schemeClr val="bg1"/>
                </a:solidFill>
              </a:rPr>
              <a:t>Corporation</a:t>
            </a:r>
            <a:r>
              <a:rPr lang="en-US" sz="600" b="0">
                <a:solidFill>
                  <a:schemeClr val="bg1"/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14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9" r:id="rId3"/>
    <p:sldLayoutId id="2147483704" r:id="rId4"/>
    <p:sldLayoutId id="2147483705" r:id="rId5"/>
    <p:sldLayoutId id="2147483706" r:id="rId6"/>
    <p:sldLayoutId id="2147483707" r:id="rId7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452C3F-19ED-C14F-A53C-1CCF080AD3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" y="6337801"/>
            <a:ext cx="12191975" cy="5201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C3E29-EDDD-9E44-9EED-7EFA4E457836}"/>
              </a:ext>
            </a:extLst>
          </p:cNvPr>
          <p:cNvSpPr txBox="1"/>
          <p:nvPr userDrawn="1"/>
        </p:nvSpPr>
        <p:spPr>
          <a:xfrm>
            <a:off x="379511" y="6629401"/>
            <a:ext cx="134847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0">
                <a:solidFill>
                  <a:schemeClr val="bg1"/>
                </a:solidFill>
              </a:rPr>
              <a:t>© Cerner </a:t>
            </a:r>
            <a:r>
              <a:rPr lang="en-US" sz="500" b="0">
                <a:solidFill>
                  <a:schemeClr val="bg1"/>
                </a:solidFill>
              </a:rPr>
              <a:t>Corporation</a:t>
            </a:r>
            <a:r>
              <a:rPr lang="en-US" sz="600" b="0">
                <a:solidFill>
                  <a:schemeClr val="bg1"/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673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5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notesSlide" Target="../notesSlides/notesSlide22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jalm.aaccjnls.org/content/2/2/259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B0FAFB4E-49B1-47ED-B636-B936E6B8FABD}"/>
              </a:ext>
            </a:extLst>
          </p:cNvPr>
          <p:cNvSpPr txBox="1">
            <a:spLocks/>
          </p:cNvSpPr>
          <p:nvPr/>
        </p:nvSpPr>
        <p:spPr>
          <a:xfrm>
            <a:off x="2050777" y="152400"/>
            <a:ext cx="10007281" cy="579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D94D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Create space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make room for all attendees. Move to the front of the room and the center of the row.</a:t>
            </a:r>
          </a:p>
          <a:p>
            <a:endParaRPr lang="en-US" sz="2400" b="1" dirty="0">
              <a:solidFill>
                <a:srgbClr val="6A73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64BE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your feedback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the in-app session survey following each session.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us at the Bash!</a:t>
            </a:r>
          </a:p>
          <a:p>
            <a:r>
              <a:rPr lang="en-US" sz="2400" dirty="0">
                <a:solidFill>
                  <a:srgbClr val="6A73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with peers while enjoying great music and good food.</a:t>
            </a:r>
            <a:endParaRPr lang="en-US" sz="2800" dirty="0">
              <a:solidFill>
                <a:srgbClr val="6A73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DFD6C-413E-4D9D-A351-CC270D60233E}"/>
              </a:ext>
            </a:extLst>
          </p:cNvPr>
          <p:cNvGrpSpPr/>
          <p:nvPr/>
        </p:nvGrpSpPr>
        <p:grpSpPr>
          <a:xfrm>
            <a:off x="228601" y="2324101"/>
            <a:ext cx="1516125" cy="1516125"/>
            <a:chOff x="227012" y="2438259"/>
            <a:chExt cx="1516125" cy="15161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817088-9F3D-47EF-8A46-E04F0C41C15F}"/>
                </a:ext>
              </a:extLst>
            </p:cNvPr>
            <p:cNvSpPr/>
            <p:nvPr/>
          </p:nvSpPr>
          <p:spPr>
            <a:xfrm>
              <a:off x="227012" y="2438259"/>
              <a:ext cx="1516125" cy="1516125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8EADBE-6D28-414B-BD00-1D0F003AD90B}"/>
                </a:ext>
              </a:extLst>
            </p:cNvPr>
            <p:cNvSpPr/>
            <p:nvPr/>
          </p:nvSpPr>
          <p:spPr>
            <a:xfrm>
              <a:off x="384896" y="2596142"/>
              <a:ext cx="1200356" cy="1200356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E1FB16-2616-420E-AC00-8F090D0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939" y="2775885"/>
              <a:ext cx="823924" cy="85395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3C542-43E5-4661-8BE5-D02DA60B7545}"/>
              </a:ext>
            </a:extLst>
          </p:cNvPr>
          <p:cNvGrpSpPr/>
          <p:nvPr/>
        </p:nvGrpSpPr>
        <p:grpSpPr>
          <a:xfrm>
            <a:off x="228601" y="4343401"/>
            <a:ext cx="1516125" cy="1516125"/>
            <a:chOff x="227012" y="4343400"/>
            <a:chExt cx="1516125" cy="15161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810A0F-9251-4BD1-9365-A318AF5313CC}"/>
                </a:ext>
              </a:extLst>
            </p:cNvPr>
            <p:cNvSpPr/>
            <p:nvPr/>
          </p:nvSpPr>
          <p:spPr>
            <a:xfrm>
              <a:off x="227012" y="4343400"/>
              <a:ext cx="1516125" cy="1516125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E7F0A1-D64D-4E9E-9414-DB0FBD99FAFD}"/>
                </a:ext>
              </a:extLst>
            </p:cNvPr>
            <p:cNvSpPr/>
            <p:nvPr/>
          </p:nvSpPr>
          <p:spPr>
            <a:xfrm>
              <a:off x="384896" y="4501284"/>
              <a:ext cx="1200356" cy="1200356"/>
            </a:xfrm>
            <a:prstGeom prst="ellipse">
              <a:avLst/>
            </a:prstGeom>
            <a:solidFill>
              <a:srgbClr val="7030A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811927-1847-430D-8D88-1935BCD7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95" y="4765130"/>
              <a:ext cx="1114352" cy="67696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CE238-8A14-4542-A8AD-C5829FAC11A8}"/>
              </a:ext>
            </a:extLst>
          </p:cNvPr>
          <p:cNvGrpSpPr/>
          <p:nvPr/>
        </p:nvGrpSpPr>
        <p:grpSpPr>
          <a:xfrm>
            <a:off x="228601" y="304801"/>
            <a:ext cx="1516125" cy="1516125"/>
            <a:chOff x="227012" y="304800"/>
            <a:chExt cx="1516125" cy="15161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B09EA1-6AFB-40FD-A2D0-129B7BCAF822}"/>
                </a:ext>
              </a:extLst>
            </p:cNvPr>
            <p:cNvSpPr/>
            <p:nvPr/>
          </p:nvSpPr>
          <p:spPr>
            <a:xfrm>
              <a:off x="227012" y="304800"/>
              <a:ext cx="1516125" cy="1516125"/>
            </a:xfrm>
            <a:prstGeom prst="ellipse">
              <a:avLst/>
            </a:prstGeom>
            <a:noFill/>
            <a:ln w="57150">
              <a:solidFill>
                <a:srgbClr val="0D94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7C4CA9-BAF5-4BD5-9941-F9927850C4A7}"/>
                </a:ext>
              </a:extLst>
            </p:cNvPr>
            <p:cNvSpPr/>
            <p:nvPr/>
          </p:nvSpPr>
          <p:spPr>
            <a:xfrm>
              <a:off x="384896" y="462684"/>
              <a:ext cx="1200356" cy="1200356"/>
            </a:xfrm>
            <a:prstGeom prst="ellipse">
              <a:avLst/>
            </a:prstGeom>
            <a:solidFill>
              <a:srgbClr val="0D94D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E81A18-83C5-4B14-8448-2E86F8468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47" r="17449"/>
            <a:stretch/>
          </p:blipFill>
          <p:spPr>
            <a:xfrm>
              <a:off x="368717" y="787908"/>
              <a:ext cx="1157530" cy="571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23910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1A188-CF82-40E1-B38C-6664837D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14400"/>
            <a:ext cx="5029200" cy="838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0" y="1981201"/>
          <a:ext cx="4572000" cy="3128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r="28941"/>
          <a:stretch/>
        </p:blipFill>
        <p:spPr>
          <a:xfrm>
            <a:off x="24064" y="1"/>
            <a:ext cx="2314575" cy="63642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88" y="1"/>
            <a:ext cx="2337050" cy="6364237"/>
          </a:xfrm>
          <a:prstGeom prst="rect">
            <a:avLst/>
          </a:prstGeom>
          <a:solidFill>
            <a:srgbClr val="212B3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1051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6855" y="8388"/>
            <a:ext cx="8873558" cy="6326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9570" y="1981201"/>
            <a:ext cx="10512862" cy="425465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  <a:ea typeface="Roboto Black" panose="02000000000000000000" pitchFamily="2" charset="0"/>
              </a:rPr>
              <a:t>Two Initial areas of Focus:</a:t>
            </a:r>
          </a:p>
          <a:p>
            <a:pPr marL="514196" indent="-514196">
              <a:spcBef>
                <a:spcPts val="2399"/>
              </a:spcBef>
              <a:buFont typeface="+mj-lt"/>
              <a:buAutoNum type="arabicPeriod"/>
            </a:pPr>
            <a:r>
              <a:rPr lang="en-US" dirty="0"/>
              <a:t>Reference test formulary</a:t>
            </a:r>
          </a:p>
          <a:p>
            <a:pPr marL="1024128" lvl="1" indent="-512064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Creation &amp; Implementation</a:t>
            </a:r>
          </a:p>
          <a:p>
            <a:pPr marL="514196" indent="-514196">
              <a:spcBef>
                <a:spcPts val="4200"/>
              </a:spcBef>
              <a:buFont typeface="+mj-lt"/>
              <a:buAutoNum type="arabicPeriod"/>
            </a:pPr>
            <a:r>
              <a:rPr lang="en-US" dirty="0"/>
              <a:t>In-House Testing </a:t>
            </a:r>
          </a:p>
          <a:p>
            <a:pPr marL="1024128" indent="-514196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b="0" dirty="0"/>
              <a:t>Daily recurring labs </a:t>
            </a:r>
          </a:p>
          <a:p>
            <a:pPr marL="1024128" indent="-514196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b="0" dirty="0"/>
              <a:t>Inappropriate test intervals 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Interventions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STEWARDSHIP</a:t>
            </a:r>
          </a:p>
        </p:txBody>
      </p:sp>
    </p:spTree>
    <p:extLst>
      <p:ext uri="{BB962C8B-B14F-4D97-AF65-F5344CB8AC3E}">
        <p14:creationId xmlns:p14="http://schemas.microsoft.com/office/powerpoint/2010/main" val="20843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88" y="6410326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61E929C0-E681-4914-823D-B4ADD0074D65}" type="slidenum">
              <a:rPr lang="en-US" sz="1000">
                <a:solidFill>
                  <a:schemeClr val="accent6"/>
                </a:solidFill>
              </a:rPr>
              <a:t>12</a:t>
            </a:fld>
            <a:endParaRPr lang="en-US" sz="1000" dirty="0">
              <a:solidFill>
                <a:schemeClr val="accent6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38277" y="1642256"/>
            <a:ext cx="9229725" cy="3891162"/>
            <a:chOff x="0" y="1363959"/>
            <a:chExt cx="9144000" cy="3891162"/>
          </a:xfrm>
        </p:grpSpPr>
        <p:sp>
          <p:nvSpPr>
            <p:cNvPr id="12" name="Rectangle 11"/>
            <p:cNvSpPr/>
            <p:nvPr/>
          </p:nvSpPr>
          <p:spPr>
            <a:xfrm>
              <a:off x="0" y="1997551"/>
              <a:ext cx="9144000" cy="14771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087" y="1825373"/>
              <a:ext cx="1362459" cy="182880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64" y="1909193"/>
              <a:ext cx="1362459" cy="18288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441" y="1825373"/>
              <a:ext cx="1362459" cy="18288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38450" y="3685461"/>
              <a:ext cx="184556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2400" dirty="0"/>
                <a:t>all sendout testing performed in 1 year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09995" y="3685461"/>
              <a:ext cx="22123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2400" dirty="0"/>
                <a:t>test listing in menu if ordered &lt;4 times in 1 year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2320" y="3685461"/>
              <a:ext cx="198323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2400" dirty="0"/>
                <a:t>remaining test on menu to see if reasonable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44639" y="1363959"/>
              <a:ext cx="212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2C963E"/>
                  </a:solidFill>
                  <a:latin typeface="+mj-lt"/>
                  <a:ea typeface="Roboto Black" panose="02000000000000000000" pitchFamily="2" charset="0"/>
                </a:rPr>
                <a:t>Review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6568" y="1363959"/>
              <a:ext cx="207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2C963E"/>
                  </a:solidFill>
                  <a:latin typeface="+mj-lt"/>
                  <a:ea typeface="Roboto Black" panose="02000000000000000000" pitchFamily="2" charset="0"/>
                </a:rPr>
                <a:t>Review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83277" y="1363959"/>
              <a:ext cx="2611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DD1A32"/>
                  </a:solidFill>
                  <a:latin typeface="+mj-lt"/>
                  <a:ea typeface="Roboto Black" panose="02000000000000000000" pitchFamily="2" charset="0"/>
                </a:rPr>
                <a:t>Eliminate</a:t>
              </a:r>
            </a:p>
          </p:txBody>
        </p:sp>
      </p:grpSp>
      <p:sp>
        <p:nvSpPr>
          <p:cNvPr id="20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Test Formulary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STEWARDSHIP</a:t>
            </a:r>
          </a:p>
        </p:txBody>
      </p:sp>
    </p:spTree>
    <p:extLst>
      <p:ext uri="{BB962C8B-B14F-4D97-AF65-F5344CB8AC3E}">
        <p14:creationId xmlns:p14="http://schemas.microsoft.com/office/powerpoint/2010/main" val="33928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588" y="1"/>
            <a:ext cx="5264151" cy="6345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29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4000" dirty="0">
                <a:solidFill>
                  <a:schemeClr val="bg1"/>
                </a:solidFill>
                <a:ea typeface="ＭＳ Ｐゴシック" pitchFamily="34" charset="-128"/>
              </a:rPr>
              <a:t>EMR Optimization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" b="1436"/>
          <a:stretch/>
        </p:blipFill>
        <p:spPr bwMode="auto">
          <a:xfrm>
            <a:off x="6553200" y="762001"/>
            <a:ext cx="3426064" cy="520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7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6855" y="4194"/>
            <a:ext cx="8873558" cy="6326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9570" y="1981201"/>
            <a:ext cx="10512862" cy="425465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  <a:ea typeface="Roboto Black" panose="02000000000000000000" pitchFamily="2" charset="0"/>
              </a:rPr>
              <a:t>Two Initial areas of Focus:</a:t>
            </a:r>
          </a:p>
          <a:p>
            <a:pPr marL="514196" indent="-514196">
              <a:spcBef>
                <a:spcPts val="2399"/>
              </a:spcBef>
              <a:buFont typeface="+mj-lt"/>
              <a:buAutoNum type="arabicPeriod"/>
            </a:pPr>
            <a:r>
              <a:rPr lang="en-US" dirty="0"/>
              <a:t>Reference test formulary</a:t>
            </a:r>
          </a:p>
          <a:p>
            <a:pPr marL="1024128" lvl="1" indent="-512064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Creation &amp; Implementation</a:t>
            </a:r>
          </a:p>
          <a:p>
            <a:pPr marL="514196" indent="-514196">
              <a:spcBef>
                <a:spcPts val="4200"/>
              </a:spcBef>
              <a:buFont typeface="+mj-lt"/>
              <a:buAutoNum type="arabicPeriod"/>
            </a:pPr>
            <a:r>
              <a:rPr lang="en-US" dirty="0"/>
              <a:t>In-House Testing </a:t>
            </a:r>
          </a:p>
          <a:p>
            <a:pPr marL="1024128" indent="-514196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b="0" dirty="0"/>
              <a:t>Daily recurring labs </a:t>
            </a:r>
          </a:p>
          <a:p>
            <a:pPr marL="1024128" indent="-514196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b="0" dirty="0"/>
              <a:t>Inappropriate test intervals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STEWARDSHIP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Interventions</a:t>
            </a:r>
          </a:p>
        </p:txBody>
      </p:sp>
    </p:spTree>
    <p:extLst>
      <p:ext uri="{BB962C8B-B14F-4D97-AF65-F5344CB8AC3E}">
        <p14:creationId xmlns:p14="http://schemas.microsoft.com/office/powerpoint/2010/main" val="35630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029" y="1755174"/>
            <a:ext cx="1786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rgbClr val="224563"/>
                </a:solidFill>
                <a:latin typeface="+mj-lt"/>
                <a:ea typeface="Roboto Black" panose="02000000000000000000" pitchFamily="2" charset="0"/>
                <a:cs typeface="Georgia" charset="0"/>
              </a:rPr>
              <a:t>Proactive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3424" y="2419090"/>
            <a:ext cx="3711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eorgia" charset="0"/>
                <a:cs typeface="Georgia" charset="0"/>
              </a:rPr>
              <a:t>Appropriate order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eorgia" charset="0"/>
                <a:cs typeface="Georgia" charset="0"/>
              </a:rPr>
              <a:t>Order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eorgia" charset="0"/>
                <a:cs typeface="Georgia" charset="0"/>
              </a:rPr>
              <a:t>Preference list management</a:t>
            </a: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2910746" y="3810000"/>
            <a:ext cx="2423254" cy="2121673"/>
            <a:chOff x="1631870" y="1212377"/>
            <a:chExt cx="5880260" cy="5148430"/>
          </a:xfrm>
        </p:grpSpPr>
        <p:grpSp>
          <p:nvGrpSpPr>
            <p:cNvPr id="24" name="Group 23"/>
            <p:cNvGrpSpPr/>
            <p:nvPr/>
          </p:nvGrpSpPr>
          <p:grpSpPr>
            <a:xfrm>
              <a:off x="1631870" y="1212377"/>
              <a:ext cx="5880260" cy="5148430"/>
              <a:chOff x="1767208" y="1237180"/>
              <a:chExt cx="5880260" cy="5148430"/>
            </a:xfrm>
          </p:grpSpPr>
          <p:pic>
            <p:nvPicPr>
              <p:cNvPr id="28" name="Picture 2" descr="\\labshare\divisions\Business Development\Consultive Services 955\Restricted - Department\Graphics\Images\NonARUP_Images\monitor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" b="-140"/>
              <a:stretch/>
            </p:blipFill>
            <p:spPr bwMode="auto">
              <a:xfrm>
                <a:off x="1767208" y="1237180"/>
                <a:ext cx="5880260" cy="5148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971675" y="1417638"/>
                <a:ext cx="5462588" cy="31543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37246" y="1517175"/>
              <a:ext cx="5269508" cy="2951061"/>
              <a:chOff x="1937246" y="1524000"/>
              <a:chExt cx="5269508" cy="2951061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7246" y="1662883"/>
                <a:ext cx="5269508" cy="2812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1937246" y="1524000"/>
                <a:ext cx="5269508" cy="13888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470546" y="1755174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+mj-lt"/>
                <a:ea typeface="Roboto Black" panose="02000000000000000000" pitchFamily="2" charset="0"/>
                <a:cs typeface="Georgia" charset="0"/>
              </a:rPr>
              <a:t>Reactive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2356" y="2474881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eorgia" charset="0"/>
                <a:cs typeface="Georgia" charset="0"/>
              </a:rPr>
              <a:t>Duplicate 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eorgia" charset="0"/>
                <a:cs typeface="Georgia" charset="0"/>
              </a:rPr>
              <a:t>Best Practice Alerts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7177948" y="3810000"/>
            <a:ext cx="2423253" cy="2121672"/>
            <a:chOff x="1701477" y="4363922"/>
            <a:chExt cx="1566563" cy="1371600"/>
          </a:xfrm>
        </p:grpSpPr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1701477" y="4363922"/>
              <a:ext cx="1566563" cy="1371600"/>
              <a:chOff x="1631870" y="1212375"/>
              <a:chExt cx="5880260" cy="514842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1870" y="1212375"/>
                <a:ext cx="5880260" cy="5148429"/>
                <a:chOff x="1767208" y="1237178"/>
                <a:chExt cx="5880260" cy="5148429"/>
              </a:xfrm>
            </p:grpSpPr>
            <p:pic>
              <p:nvPicPr>
                <p:cNvPr id="21" name="Picture 2" descr="\\labshare\divisions\Business Development\Consultive Services 955\Restricted - Department\Graphics\Images\NonARUP_Images\monitor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2" b="-140"/>
                <a:stretch/>
              </p:blipFill>
              <p:spPr bwMode="auto">
                <a:xfrm>
                  <a:off x="1767208" y="1237178"/>
                  <a:ext cx="5880260" cy="51484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1971675" y="1417638"/>
                  <a:ext cx="5462588" cy="31543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37246" y="1517175"/>
                <a:ext cx="5269508" cy="2951061"/>
                <a:chOff x="1937246" y="1524000"/>
                <a:chExt cx="5269508" cy="2951061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7246" y="1662883"/>
                  <a:ext cx="5269508" cy="28121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1937246" y="1524000"/>
                  <a:ext cx="5269508" cy="1388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</a:endParaRP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2163554" y="4504306"/>
              <a:ext cx="640080" cy="673983"/>
              <a:chOff x="4251960" y="4104797"/>
              <a:chExt cx="640080" cy="673983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4444432" y="4104797"/>
                <a:ext cx="255136" cy="6565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000" b="1" dirty="0">
                    <a:ln w="6600">
                      <a:solidFill>
                        <a:srgbClr val="79171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Arial Narrow" panose="020B0606020202030204" pitchFamily="34" charset="0"/>
                  </a:rPr>
                  <a:t>!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251960" y="4138700"/>
                <a:ext cx="640080" cy="640080"/>
              </a:xfrm>
              <a:prstGeom prst="ellipse">
                <a:avLst/>
              </a:prstGeom>
              <a:noFill/>
              <a:ln>
                <a:solidFill>
                  <a:srgbClr val="7917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STEWARDSHIP</a:t>
            </a:r>
          </a:p>
        </p:txBody>
      </p:sp>
      <p:sp>
        <p:nvSpPr>
          <p:cNvPr id="35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Intervention Methods</a:t>
            </a:r>
          </a:p>
        </p:txBody>
      </p:sp>
    </p:spTree>
    <p:extLst>
      <p:ext uri="{BB962C8B-B14F-4D97-AF65-F5344CB8AC3E}">
        <p14:creationId xmlns:p14="http://schemas.microsoft.com/office/powerpoint/2010/main" val="17420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1A188-CF82-40E1-B38C-6664837D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14400"/>
            <a:ext cx="5029200" cy="838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0" y="1981201"/>
          <a:ext cx="4572000" cy="3128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r="28941"/>
          <a:stretch/>
        </p:blipFill>
        <p:spPr>
          <a:xfrm>
            <a:off x="24064" y="1"/>
            <a:ext cx="2314575" cy="63642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88" y="1"/>
            <a:ext cx="2337050" cy="6364237"/>
          </a:xfrm>
          <a:prstGeom prst="rect">
            <a:avLst/>
          </a:prstGeom>
          <a:solidFill>
            <a:srgbClr val="212B3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847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948" y="1245148"/>
            <a:ext cx="6804107" cy="492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IMPACT</a:t>
            </a: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838200" y="317577"/>
            <a:ext cx="11168488" cy="908801"/>
          </a:xfrm>
          <a:prstGeom prst="rect">
            <a:avLst/>
          </a:prstGeom>
        </p:spPr>
        <p:txBody>
          <a:bodyPr vert="horz" lIns="365760" tIns="365760" rIns="914400" bIns="45720" rtlCol="0" anchor="t">
            <a:noAutofit/>
          </a:bodyPr>
          <a:lstStyle>
            <a:lvl1pPr algn="l" defTabSz="1218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3600" b="1" i="0" kern="1200" baseline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Troponin Orders and Chest Pain LOS</a:t>
            </a:r>
          </a:p>
        </p:txBody>
      </p:sp>
    </p:spTree>
    <p:extLst>
      <p:ext uri="{BB962C8B-B14F-4D97-AF65-F5344CB8AC3E}">
        <p14:creationId xmlns:p14="http://schemas.microsoft.com/office/powerpoint/2010/main" val="306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905001" y="4907373"/>
            <a:ext cx="8537739" cy="923090"/>
            <a:chOff x="417429" y="5128849"/>
            <a:chExt cx="8539963" cy="923330"/>
          </a:xfrm>
        </p:grpSpPr>
        <p:grpSp>
          <p:nvGrpSpPr>
            <p:cNvPr id="24" name="Group 23"/>
            <p:cNvGrpSpPr/>
            <p:nvPr/>
          </p:nvGrpSpPr>
          <p:grpSpPr>
            <a:xfrm>
              <a:off x="417429" y="5221182"/>
              <a:ext cx="4606797" cy="830997"/>
              <a:chOff x="-25525" y="5320522"/>
              <a:chExt cx="4606797" cy="830997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5525" y="5320522"/>
                <a:ext cx="2135238" cy="830997"/>
                <a:chOff x="1413745" y="4743189"/>
                <a:chExt cx="2135238" cy="830997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1860301" y="4743189"/>
                  <a:ext cx="168868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ea typeface="Georgia" charset="0"/>
                      <a:cs typeface="Georgia" charset="0"/>
                    </a:rPr>
                    <a:t>Identify order mechanisms that drive the repeat interval </a:t>
                  </a: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1413745" y="4788838"/>
                  <a:ext cx="457319" cy="739698"/>
                  <a:chOff x="1381147" y="4724400"/>
                  <a:chExt cx="457319" cy="739698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1838466" y="4724400"/>
                    <a:ext cx="0" cy="739698"/>
                  </a:xfrm>
                  <a:prstGeom prst="line">
                    <a:avLst/>
                  </a:prstGeom>
                  <a:ln w="19050">
                    <a:solidFill>
                      <a:srgbClr val="2245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1147" y="4822977"/>
                    <a:ext cx="420624" cy="5425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2452851" y="5366170"/>
                <a:ext cx="2128421" cy="739698"/>
                <a:chOff x="4158013" y="4788838"/>
                <a:chExt cx="2128421" cy="73969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4597964" y="4835521"/>
                  <a:ext cx="1688470" cy="4617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ea typeface="Georgia" charset="0"/>
                      <a:cs typeface="Georgia" charset="0"/>
                    </a:rPr>
                    <a:t>Modify the repeat time to be 3-6 hours after 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4158013" y="4788838"/>
                  <a:ext cx="476299" cy="739698"/>
                  <a:chOff x="4158013" y="4788838"/>
                  <a:chExt cx="476299" cy="739698"/>
                </a:xfrm>
              </p:grpSpPr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4634312" y="4788838"/>
                    <a:ext cx="0" cy="739698"/>
                  </a:xfrm>
                  <a:prstGeom prst="line">
                    <a:avLst/>
                  </a:prstGeom>
                  <a:ln w="19050">
                    <a:solidFill>
                      <a:srgbClr val="22456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13" y="4890463"/>
                    <a:ext cx="451104" cy="53644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2" name="TextBox 61"/>
            <p:cNvSpPr txBox="1"/>
            <p:nvPr/>
          </p:nvSpPr>
          <p:spPr>
            <a:xfrm>
              <a:off x="5589640" y="5128849"/>
              <a:ext cx="3367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b="1" dirty="0">
                  <a:solidFill>
                    <a:srgbClr val="224563"/>
                  </a:solidFill>
                  <a:latin typeface="+mj-lt"/>
                  <a:ea typeface="Georgia" charset="0"/>
                  <a:cs typeface="Georgia" charset="0"/>
                </a:rPr>
                <a:t>Improve </a:t>
              </a:r>
              <a:r>
                <a:rPr lang="en-US" sz="1799" dirty="0">
                  <a:latin typeface="+mj-lt"/>
                  <a:ea typeface="Georgia" charset="0"/>
                  <a:cs typeface="Georgia" charset="0"/>
                </a:rPr>
                <a:t>the time-to-decision by improving the test interval by up to </a:t>
              </a:r>
              <a:r>
                <a:rPr lang="en-US" sz="1799" b="1" dirty="0">
                  <a:solidFill>
                    <a:srgbClr val="224563"/>
                  </a:solidFill>
                  <a:latin typeface="+mj-lt"/>
                  <a:ea typeface="Georgia" charset="0"/>
                  <a:cs typeface="Georgia" charset="0"/>
                </a:rPr>
                <a:t>3 hours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57162" y="1735758"/>
            <a:ext cx="5302139" cy="2468237"/>
            <a:chOff x="1981744" y="1768946"/>
            <a:chExt cx="5330825" cy="2468880"/>
          </a:xfrm>
        </p:grpSpPr>
        <p:grpSp>
          <p:nvGrpSpPr>
            <p:cNvPr id="7" name="Group 6"/>
            <p:cNvGrpSpPr/>
            <p:nvPr/>
          </p:nvGrpSpPr>
          <p:grpSpPr>
            <a:xfrm>
              <a:off x="1981744" y="1768946"/>
              <a:ext cx="5330825" cy="2468880"/>
              <a:chOff x="2046818" y="2096861"/>
              <a:chExt cx="4514849" cy="2468880"/>
            </a:xfrm>
          </p:grpSpPr>
          <p:graphicFrame>
            <p:nvGraphicFramePr>
              <p:cNvPr id="23" name="Chart 22"/>
              <p:cNvGraphicFramePr>
                <a:graphicFrameLocks noChangeAspect="1"/>
              </p:cNvGraphicFramePr>
              <p:nvPr/>
            </p:nvGraphicFramePr>
            <p:xfrm>
              <a:off x="2046818" y="2096861"/>
              <a:ext cx="4514849" cy="24688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7" name="TextBox 36"/>
              <p:cNvSpPr txBox="1"/>
              <p:nvPr/>
            </p:nvSpPr>
            <p:spPr>
              <a:xfrm>
                <a:off x="2509466" y="2267933"/>
                <a:ext cx="480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2,965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167472" y="1982800"/>
              <a:ext cx="1240795" cy="2148840"/>
            </a:xfrm>
            <a:prstGeom prst="rect">
              <a:avLst/>
            </a:prstGeom>
            <a:solidFill>
              <a:srgbClr val="5E6D8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31598" y="2854366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4,410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85400" y="1755231"/>
            <a:ext cx="5302139" cy="2468237"/>
            <a:chOff x="-9065838" y="0"/>
            <a:chExt cx="5303520" cy="3877785"/>
          </a:xfrm>
        </p:grpSpPr>
        <p:graphicFrame>
          <p:nvGraphicFramePr>
            <p:cNvPr id="28" name="Chart 27"/>
            <p:cNvGraphicFramePr>
              <a:graphicFrameLocks/>
            </p:cNvGraphicFramePr>
            <p:nvPr/>
          </p:nvGraphicFramePr>
          <p:xfrm>
            <a:off x="-9065838" y="0"/>
            <a:ext cx="5303520" cy="38777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-7395322" y="275157"/>
              <a:ext cx="1087630" cy="3375111"/>
            </a:xfrm>
            <a:prstGeom prst="rect">
              <a:avLst/>
            </a:prstGeom>
            <a:solidFill>
              <a:srgbClr val="5E6D8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7924762" y="189187"/>
              <a:ext cx="567932" cy="435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3,587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219200" y="228601"/>
            <a:ext cx="4800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IMPACT</a:t>
            </a:r>
          </a:p>
        </p:txBody>
      </p:sp>
      <p:sp>
        <p:nvSpPr>
          <p:cNvPr id="35" name="Title 6"/>
          <p:cNvSpPr txBox="1">
            <a:spLocks/>
          </p:cNvSpPr>
          <p:nvPr/>
        </p:nvSpPr>
        <p:spPr>
          <a:xfrm>
            <a:off x="838200" y="317577"/>
            <a:ext cx="11168488" cy="908801"/>
          </a:xfrm>
          <a:prstGeom prst="rect">
            <a:avLst/>
          </a:prstGeom>
        </p:spPr>
        <p:txBody>
          <a:bodyPr vert="horz" lIns="365760" tIns="365760" rIns="914400" bIns="45720" rtlCol="0" anchor="t">
            <a:noAutofit/>
          </a:bodyPr>
          <a:lstStyle>
            <a:lvl1pPr algn="l" defTabSz="1218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3600" b="1" i="0" kern="1200" baseline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Troponin I</a:t>
            </a:r>
          </a:p>
        </p:txBody>
      </p:sp>
    </p:spTree>
    <p:extLst>
      <p:ext uri="{BB962C8B-B14F-4D97-AF65-F5344CB8AC3E}">
        <p14:creationId xmlns:p14="http://schemas.microsoft.com/office/powerpoint/2010/main" val="206220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1A188-CF82-40E1-B38C-6664837D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14400"/>
            <a:ext cx="5029200" cy="838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0" y="1981201"/>
          <a:ext cx="4572000" cy="3128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r="28941"/>
          <a:stretch/>
        </p:blipFill>
        <p:spPr>
          <a:xfrm>
            <a:off x="24064" y="1"/>
            <a:ext cx="2314575" cy="63642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88" y="1"/>
            <a:ext cx="2337050" cy="6364237"/>
          </a:xfrm>
          <a:prstGeom prst="rect">
            <a:avLst/>
          </a:prstGeom>
          <a:solidFill>
            <a:srgbClr val="212B3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083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50584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94E7DC8-A432-6B4A-9F43-5BE06C4E64EA}"/>
              </a:ext>
            </a:extLst>
          </p:cNvPr>
          <p:cNvSpPr txBox="1">
            <a:spLocks/>
          </p:cNvSpPr>
          <p:nvPr/>
        </p:nvSpPr>
        <p:spPr>
          <a:xfrm>
            <a:off x="-533400" y="838200"/>
            <a:ext cx="12801600" cy="3505200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6000" b="1" i="0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500" b="0" dirty="0"/>
              <a:t>Thank you!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AC3A334-F0CF-154F-AD15-2BA0306CD7F7}"/>
              </a:ext>
            </a:extLst>
          </p:cNvPr>
          <p:cNvSpPr txBox="1">
            <a:spLocks/>
          </p:cNvSpPr>
          <p:nvPr/>
        </p:nvSpPr>
        <p:spPr>
          <a:xfrm>
            <a:off x="-515768" y="4505287"/>
            <a:ext cx="12188825" cy="406832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 sz="2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1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lt1"/>
                </a:solidFill>
                <a:ea typeface="Arial"/>
                <a:sym typeface="Arial"/>
              </a:rPr>
              <a:t>Andrew Fletcher, MD, CPE, MBA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4E82385F-AE08-D74D-B1B1-DD7C090F80E6}"/>
              </a:ext>
            </a:extLst>
          </p:cNvPr>
          <p:cNvSpPr txBox="1">
            <a:spLocks/>
          </p:cNvSpPr>
          <p:nvPr/>
        </p:nvSpPr>
        <p:spPr>
          <a:xfrm>
            <a:off x="-515770" y="4854652"/>
            <a:ext cx="12150928" cy="491937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Medical Director, Consultative Services, ARUP Laboratories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867400"/>
            <a:ext cx="2194659" cy="5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55BE-8C4C-4ECE-9EC4-8C30B6E49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360352"/>
            <a:ext cx="10534650" cy="2387600"/>
          </a:xfrm>
        </p:spPr>
        <p:txBody>
          <a:bodyPr/>
          <a:lstStyle/>
          <a:p>
            <a:r>
              <a:rPr lang="en-US" dirty="0"/>
              <a:t>Laboratory stewardship: demonstrating the value of clinical laboratory medicine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39792-CC6D-4348-86D5-9B8BE2AC5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925" y="3788295"/>
            <a:ext cx="10951699" cy="17559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Paul Lewis, MD, FAAFP, CPE, CPHIMSS, Director Evidenced Based Medicine &amp; Quality</a:t>
            </a:r>
          </a:p>
          <a:p>
            <a:r>
              <a:rPr lang="en-US" dirty="0"/>
              <a:t>Sachin Gupta, MT (ASCP), PhD, MBA, Laboratory Quality and Informatics Lead </a:t>
            </a:r>
          </a:p>
          <a:p>
            <a:endParaRPr lang="en-US" dirty="0"/>
          </a:p>
          <a:p>
            <a:r>
              <a:rPr lang="en-US" i="0" dirty="0"/>
              <a:t>BayCare Health System </a:t>
            </a:r>
            <a:endParaRPr lang="en-US" dirty="0"/>
          </a:p>
          <a:p>
            <a:r>
              <a:rPr lang="en-US" i="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45" y="-800100"/>
            <a:ext cx="5499329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BayCare Health System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r="7236"/>
          <a:stretch>
            <a:fillRect/>
          </a:stretch>
        </p:blipFill>
        <p:spPr>
          <a:xfrm>
            <a:off x="5497513" y="976752"/>
            <a:ext cx="6449091" cy="509226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45" y="1454055"/>
            <a:ext cx="5251679" cy="38115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BayCare is a leading not-for-profit health care system that connects individuals and families to a wide range of services at 15 hospitals and hundreds of other convenient locations throughout the Tampa Bay and West Central Florida regions.</a:t>
            </a:r>
          </a:p>
        </p:txBody>
      </p:sp>
    </p:spTree>
    <p:extLst>
      <p:ext uri="{BB962C8B-B14F-4D97-AF65-F5344CB8AC3E}">
        <p14:creationId xmlns:p14="http://schemas.microsoft.com/office/powerpoint/2010/main" val="14326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53" y="120807"/>
            <a:ext cx="10515600" cy="1325563"/>
          </a:xfrm>
        </p:spPr>
        <p:txBody>
          <a:bodyPr/>
          <a:lstStyle/>
          <a:p>
            <a:r>
              <a:rPr lang="en-US" b="1" dirty="0"/>
              <a:t>About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9" y="532266"/>
            <a:ext cx="5991367" cy="59913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48974" y="3038168"/>
            <a:ext cx="1072967" cy="66037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98340" y="2653896"/>
            <a:ext cx="750635" cy="60028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98340" y="3698550"/>
            <a:ext cx="750635" cy="11191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37" y="2442953"/>
            <a:ext cx="4234964" cy="241157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1163" y="1989846"/>
            <a:ext cx="2160348" cy="774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$4.2 Billion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65982" y="2157063"/>
            <a:ext cx="204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Revenue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2570" y="3123977"/>
            <a:ext cx="1590253" cy="7741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28,400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79403" y="3286332"/>
            <a:ext cx="250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 Members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69488" y="4193151"/>
            <a:ext cx="1208113" cy="77410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001">
            <a:schemeClr val="lt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36%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64181" y="4311749"/>
            <a:ext cx="247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Share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90311" y="5230172"/>
            <a:ext cx="959895" cy="77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AA</a:t>
            </a:r>
            <a:r>
              <a:rPr lang="en-US" sz="1600" b="1" dirty="0"/>
              <a:t>2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482030" y="5375358"/>
            <a:ext cx="204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Credit Rating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79" y="1466177"/>
            <a:ext cx="2789081" cy="9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878" y="1491460"/>
            <a:ext cx="10969925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/>
              <a:t>Understand what the effect is of using an evidence-based clinical decision support on the yield of CT Pulmonary Angiograms for acute pulmonary embolism in the emergency department.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endParaRPr lang="en-US" sz="2400" dirty="0"/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/>
              <a:t>Understand the value of multi-disciplinary collaborations and Discern rules/alerts to improve laboratory test utilization.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endParaRPr lang="en-US" sz="2400" dirty="0"/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/>
              <a:t>Identify several techniques for leveraging Clinical Decision Support functionality &amp; Data to improve the utilization of diagnostic testing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0887" y="378549"/>
            <a:ext cx="10515600" cy="861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74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83890240"/>
              </p:ext>
            </p:extLst>
          </p:nvPr>
        </p:nvGraphicFramePr>
        <p:xfrm>
          <a:off x="1616128" y="64008"/>
          <a:ext cx="8926904" cy="654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6837" y="3802012"/>
            <a:ext cx="4280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Laboratory Rules &amp; Alerts request process </a:t>
            </a:r>
          </a:p>
        </p:txBody>
      </p:sp>
    </p:spTree>
    <p:extLst>
      <p:ext uri="{BB962C8B-B14F-4D97-AF65-F5344CB8AC3E}">
        <p14:creationId xmlns:p14="http://schemas.microsoft.com/office/powerpoint/2010/main" val="11836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M Pulmonary Emboli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9" y="687725"/>
            <a:ext cx="11848288" cy="52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924" y="963038"/>
            <a:ext cx="5312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Pulmonary Embolism (PE)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924" y="1823126"/>
            <a:ext cx="41743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Pulmonary embolism (PE) is a sudden blockage in a lung artery caused by the formation and movement of blood clot generally originating in a leg vein (deep vein thrombosis, DVT).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38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a Clot Can Become a Pulmonary Emboli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641" y="922862"/>
            <a:ext cx="9764800" cy="54927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28580" y="12050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Pulmonary Embolism</a:t>
            </a:r>
          </a:p>
        </p:txBody>
      </p:sp>
    </p:spTree>
    <p:extLst>
      <p:ext uri="{BB962C8B-B14F-4D97-AF65-F5344CB8AC3E}">
        <p14:creationId xmlns:p14="http://schemas.microsoft.com/office/powerpoint/2010/main" val="15575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" b="1327"/>
          <a:stretch/>
        </p:blipFill>
        <p:spPr bwMode="auto">
          <a:xfrm>
            <a:off x="1019603" y="138875"/>
            <a:ext cx="9175380" cy="639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0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28" y="0"/>
            <a:ext cx="10515600" cy="1325563"/>
          </a:xfrm>
        </p:spPr>
        <p:txBody>
          <a:bodyPr/>
          <a:lstStyle/>
          <a:p>
            <a:r>
              <a:rPr lang="en-US" b="1" dirty="0"/>
              <a:t>Potential Complications of a CTPA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819" indent="-456819"/>
            <a:r>
              <a:rPr lang="en-US" sz="3200" b="0" dirty="0"/>
              <a:t>Contrast Induced Renal Injury 2-12%</a:t>
            </a:r>
          </a:p>
          <a:p>
            <a:pPr marL="456819" indent="-456819"/>
            <a:r>
              <a:rPr lang="en-US" sz="3200" b="0" dirty="0"/>
              <a:t>Radiation Exposure</a:t>
            </a:r>
          </a:p>
          <a:p>
            <a:pPr marL="456819" indent="-456819"/>
            <a:r>
              <a:rPr lang="en-US" sz="3200" dirty="0"/>
              <a:t>Allergic Reaction</a:t>
            </a:r>
            <a:endParaRPr lang="en-US" sz="3200" b="0" dirty="0"/>
          </a:p>
          <a:p>
            <a:pPr marL="456819" indent="-456819"/>
            <a:r>
              <a:rPr lang="en-US" sz="3200" dirty="0"/>
              <a:t>False Positives </a:t>
            </a:r>
            <a:endParaRPr lang="en-US" sz="3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09142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71" y="3470787"/>
            <a:ext cx="4002157" cy="2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4E82385F-AE08-D74D-B1B1-DD7C090F80E6}"/>
              </a:ext>
            </a:extLst>
          </p:cNvPr>
          <p:cNvSpPr txBox="1">
            <a:spLocks/>
          </p:cNvSpPr>
          <p:nvPr/>
        </p:nvSpPr>
        <p:spPr>
          <a:xfrm>
            <a:off x="-515770" y="4854652"/>
            <a:ext cx="12150928" cy="491937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ARUP Laboratories, BayCare Health System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2CC2CC23-FDAC-4FE2-87C3-360CCB188A84}"/>
              </a:ext>
            </a:extLst>
          </p:cNvPr>
          <p:cNvSpPr txBox="1">
            <a:spLocks/>
          </p:cNvSpPr>
          <p:nvPr/>
        </p:nvSpPr>
        <p:spPr>
          <a:xfrm>
            <a:off x="-533400" y="2590800"/>
            <a:ext cx="10363200" cy="1752600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6000" b="1" i="0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/>
              <a:t>Laboratory stewardship: demonstrating the value of clinical laboratory medicine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39DF6C79-3848-4D6B-B208-3D2E99D2A5F1}"/>
              </a:ext>
            </a:extLst>
          </p:cNvPr>
          <p:cNvSpPr txBox="1">
            <a:spLocks/>
          </p:cNvSpPr>
          <p:nvPr/>
        </p:nvSpPr>
        <p:spPr>
          <a:xfrm>
            <a:off x="-515768" y="4505287"/>
            <a:ext cx="12188825" cy="406832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 sz="2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1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lt1"/>
                </a:solidFill>
                <a:ea typeface="Arial"/>
                <a:sym typeface="Arial"/>
              </a:rPr>
              <a:t>Andrew Fletcher, MD; Paul Lewis, MD; </a:t>
            </a:r>
            <a:r>
              <a:rPr lang="en-US" sz="2800" dirty="0" err="1">
                <a:solidFill>
                  <a:schemeClr val="lt1"/>
                </a:solidFill>
                <a:ea typeface="Arial"/>
                <a:sym typeface="Arial"/>
              </a:rPr>
              <a:t>Sachin</a:t>
            </a:r>
            <a:r>
              <a:rPr lang="en-US" sz="2800" dirty="0">
                <a:solidFill>
                  <a:schemeClr val="lt1"/>
                </a:solidFill>
                <a:ea typeface="Arial"/>
                <a:sym typeface="Arial"/>
              </a:rPr>
              <a:t> Gupta, PhD  </a:t>
            </a:r>
          </a:p>
        </p:txBody>
      </p:sp>
    </p:spTree>
    <p:extLst>
      <p:ext uri="{BB962C8B-B14F-4D97-AF65-F5344CB8AC3E}">
        <p14:creationId xmlns:p14="http://schemas.microsoft.com/office/powerpoint/2010/main" val="48449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21444" y="1156794"/>
            <a:ext cx="39759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Simplified Revised Geneva Score in conjunction with the PERC and D-Dimer to determine need for further testing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647" y="98622"/>
            <a:ext cx="107548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Pulmonary Embolism Risk Assessment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646" y="4984955"/>
            <a:ext cx="8779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BayCare Medical Standard for evaluating an ED patient with suspected pulmonary embolism relies on determining the pretest probability using evidence-based clinical decision rules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647" y="1250492"/>
            <a:ext cx="7963724" cy="36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55" y="0"/>
            <a:ext cx="7895732" cy="67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171" y="107334"/>
            <a:ext cx="5143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Positive Yield for PE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407624" y="1090670"/>
          <a:ext cx="10757681" cy="554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8108" y="1217189"/>
            <a:ext cx="5288096" cy="5288096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667543" y="6083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Benchmark: ˜10%</a:t>
            </a:r>
          </a:p>
        </p:txBody>
      </p:sp>
      <p:sp>
        <p:nvSpPr>
          <p:cNvPr id="7" name="Rectangle 6"/>
          <p:cNvSpPr/>
          <p:nvPr/>
        </p:nvSpPr>
        <p:spPr>
          <a:xfrm>
            <a:off x="9567404" y="940190"/>
            <a:ext cx="11292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CHEST 2014 </a:t>
            </a:r>
          </a:p>
        </p:txBody>
      </p:sp>
    </p:spTree>
    <p:extLst>
      <p:ext uri="{BB962C8B-B14F-4D97-AF65-F5344CB8AC3E}">
        <p14:creationId xmlns:p14="http://schemas.microsoft.com/office/powerpoint/2010/main" val="24546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59" y="938393"/>
            <a:ext cx="6473137" cy="5205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935" y="0"/>
            <a:ext cx="11721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PE Risk Assessment Alert implemented in EMR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34" y="707886"/>
            <a:ext cx="7597966" cy="6119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034" y="707886"/>
            <a:ext cx="2883091" cy="45880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0050" y="952861"/>
            <a:ext cx="64731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Risk stratification patient for pulmonary embolism using </a:t>
            </a:r>
          </a:p>
          <a:p>
            <a:r>
              <a:rPr lang="en-US" sz="2400" dirty="0"/>
              <a:t>   PERC and simplified Revised                                  	Geneva Score (</a:t>
            </a:r>
            <a:r>
              <a:rPr lang="en-US" sz="2400" dirty="0" err="1"/>
              <a:t>sRGS</a:t>
            </a:r>
            <a:r>
              <a:rPr lang="en-US" sz="24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High Risk:</a:t>
            </a:r>
            <a:r>
              <a:rPr lang="en-US" sz="2400" dirty="0"/>
              <a:t> Order CTPA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Moderate Risk:</a:t>
            </a:r>
            <a:r>
              <a:rPr lang="en-US" sz="2400" dirty="0"/>
              <a:t> Order D-Dimer. No CTPA if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Low Risk: </a:t>
            </a:r>
            <a:r>
              <a:rPr lang="en-US" sz="2400" dirty="0"/>
              <a:t>Order D-Dimer. </a:t>
            </a:r>
          </a:p>
          <a:p>
            <a:pPr lvl="1"/>
            <a:r>
              <a:rPr lang="en-US" sz="2400" dirty="0"/>
              <a:t>    No CTPA if negative</a:t>
            </a:r>
          </a:p>
        </p:txBody>
      </p:sp>
    </p:spTree>
    <p:extLst>
      <p:ext uri="{BB962C8B-B14F-4D97-AF65-F5344CB8AC3E}">
        <p14:creationId xmlns:p14="http://schemas.microsoft.com/office/powerpoint/2010/main" val="19219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5" y="125382"/>
            <a:ext cx="6231574" cy="4149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05" y="2269475"/>
            <a:ext cx="7217920" cy="37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OTLSHAPE_T_338c6228f72f440fafd8ec35e67f30a8_LeftVerticalConnector1"/>
          <p:cNvCxnSpPr/>
          <p:nvPr>
            <p:custDataLst>
              <p:tags r:id="rId2"/>
            </p:custDataLst>
          </p:nvPr>
        </p:nvCxnSpPr>
        <p:spPr>
          <a:xfrm>
            <a:off x="9358445" y="4074538"/>
            <a:ext cx="0" cy="203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OTLSHAPE_T_8eb37cb5cdb644089ea990f2811e94a5_LeftVerticalConnector1"/>
          <p:cNvCxnSpPr/>
          <p:nvPr>
            <p:custDataLst>
              <p:tags r:id="rId3"/>
            </p:custDataLst>
          </p:nvPr>
        </p:nvCxnSpPr>
        <p:spPr>
          <a:xfrm>
            <a:off x="9180134" y="3807838"/>
            <a:ext cx="0" cy="4699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OTLSHAPE_T_189abbd2f8044866b47883f98c82dca5_LeftVerticalConnector1"/>
          <p:cNvCxnSpPr/>
          <p:nvPr>
            <p:custDataLst>
              <p:tags r:id="rId4"/>
            </p:custDataLst>
          </p:nvPr>
        </p:nvCxnSpPr>
        <p:spPr>
          <a:xfrm>
            <a:off x="8829265" y="3541138"/>
            <a:ext cx="0" cy="7366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OTLSHAPE_T_58ce32f7c4dd44069765bcdb5d104d1f_LeftVerticalConnector1"/>
          <p:cNvCxnSpPr/>
          <p:nvPr>
            <p:custDataLst>
              <p:tags r:id="rId5"/>
            </p:custDataLst>
          </p:nvPr>
        </p:nvCxnSpPr>
        <p:spPr>
          <a:xfrm>
            <a:off x="5337829" y="3274438"/>
            <a:ext cx="0" cy="10033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OTLSHAPE_T_abee77254df143c8bbccb29621180e62_RightVerticalConnector3"/>
          <p:cNvCxnSpPr/>
          <p:nvPr>
            <p:custDataLst>
              <p:tags r:id="rId6"/>
            </p:custDataLst>
          </p:nvPr>
        </p:nvCxnSpPr>
        <p:spPr>
          <a:xfrm>
            <a:off x="10773422" y="4074538"/>
            <a:ext cx="0" cy="203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OTLSHAPE_T_abee77254df143c8bbccb29621180e62_RightVerticalConnector2"/>
          <p:cNvCxnSpPr/>
          <p:nvPr>
            <p:custDataLst>
              <p:tags r:id="rId7"/>
            </p:custDataLst>
          </p:nvPr>
        </p:nvCxnSpPr>
        <p:spPr>
          <a:xfrm>
            <a:off x="10773422" y="3274438"/>
            <a:ext cx="0" cy="5969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OTLSHAPE_T_abee77254df143c8bbccb29621180e62_RightVerticalConnector1"/>
          <p:cNvCxnSpPr/>
          <p:nvPr>
            <p:custDataLst>
              <p:tags r:id="rId8"/>
            </p:custDataLst>
          </p:nvPr>
        </p:nvCxnSpPr>
        <p:spPr>
          <a:xfrm>
            <a:off x="10773422" y="3007738"/>
            <a:ext cx="0" cy="635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OTLSHAPE_T_abee77254df143c8bbccb29621180e62_LeftVerticalConnector1"/>
          <p:cNvCxnSpPr/>
          <p:nvPr>
            <p:custDataLst>
              <p:tags r:id="rId9"/>
            </p:custDataLst>
          </p:nvPr>
        </p:nvCxnSpPr>
        <p:spPr>
          <a:xfrm>
            <a:off x="3232613" y="3007738"/>
            <a:ext cx="0" cy="1270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OTLSHAPE_T_4d5e55f2e7574265b34c1199897ec4d7_LeftVerticalConnector1"/>
          <p:cNvCxnSpPr/>
          <p:nvPr>
            <p:custDataLst>
              <p:tags r:id="rId10"/>
            </p:custDataLst>
          </p:nvPr>
        </p:nvCxnSpPr>
        <p:spPr>
          <a:xfrm>
            <a:off x="1133150" y="2741038"/>
            <a:ext cx="0" cy="15367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TLSHAPE_TB_00000000000000000000000000000000_ElapsedTimeExtension"/>
          <p:cNvSpPr/>
          <p:nvPr>
            <p:custDataLst>
              <p:tags r:id="rId11"/>
            </p:custDataLst>
          </p:nvPr>
        </p:nvSpPr>
        <p:spPr>
          <a:xfrm>
            <a:off x="246561" y="2537838"/>
            <a:ext cx="10614278" cy="1739900"/>
          </a:xfrm>
          <a:prstGeom prst="rect">
            <a:avLst/>
          </a:prstGeom>
          <a:gradFill flip="none" rotWithShape="1">
            <a:gsLst>
              <a:gs pos="100000">
                <a:srgbClr val="FF0000">
                  <a:alpha val="30196"/>
                </a:srgbClr>
              </a:gs>
              <a:gs pos="0">
                <a:srgbClr val="FF0000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TLSHAPE_TB_00000000000000000000000000000000_LeftEndCaps" hidden="1"/>
          <p:cNvSpPr txBox="1"/>
          <p:nvPr>
            <p:custDataLst>
              <p:tags r:id="rId12"/>
            </p:custDataLst>
          </p:nvPr>
        </p:nvSpPr>
        <p:spPr>
          <a:xfrm>
            <a:off x="254000" y="519446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>
                <a:solidFill>
                  <a:srgbClr val="ED7D31"/>
                </a:solidFill>
                <a:latin typeface="Calibri" panose="020F0502020204030204" pitchFamily="34" charset="0"/>
              </a:rPr>
              <a:t>2015</a:t>
            </a:r>
          </a:p>
        </p:txBody>
      </p:sp>
      <p:sp>
        <p:nvSpPr>
          <p:cNvPr id="21" name="OTLSHAPE_TB_00000000000000000000000000000000_RightEndCaps"/>
          <p:cNvSpPr txBox="1"/>
          <p:nvPr>
            <p:custDataLst>
              <p:tags r:id="rId13"/>
            </p:custDataLst>
          </p:nvPr>
        </p:nvSpPr>
        <p:spPr>
          <a:xfrm>
            <a:off x="11700214" y="4328706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22" name="OTLSHAPE_TB_00000000000000000000000000000000_ScaleContainer"/>
          <p:cNvSpPr/>
          <p:nvPr>
            <p:custDataLst>
              <p:tags r:id="rId14"/>
            </p:custDataLst>
          </p:nvPr>
        </p:nvSpPr>
        <p:spPr>
          <a:xfrm>
            <a:off x="954838" y="4277738"/>
            <a:ext cx="10630069" cy="381000"/>
          </a:xfrm>
          <a:prstGeom prst="rect">
            <a:avLst/>
          </a:prstGeom>
          <a:gradFill flip="none" rotWithShape="1">
            <a:gsLst>
              <a:gs pos="0">
                <a:srgbClr val="748FB2"/>
              </a:gs>
              <a:gs pos="100000">
                <a:srgbClr val="44546A"/>
              </a:gs>
              <a:gs pos="50000">
                <a:srgbClr val="9DC2F2"/>
              </a:gs>
              <a:gs pos="100000">
                <a:srgbClr val="FFFFFF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TLSHAPE_TB_00000000000000000000000000000000_ElapsedTime"/>
          <p:cNvSpPr/>
          <p:nvPr>
            <p:custDataLst>
              <p:tags r:id="rId15"/>
            </p:custDataLst>
          </p:nvPr>
        </p:nvSpPr>
        <p:spPr>
          <a:xfrm>
            <a:off x="246561" y="4277738"/>
            <a:ext cx="10614278" cy="3810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TLSHAPE_TB_00000000000000000000000000000000_TodayMarkerShape"/>
          <p:cNvSpPr/>
          <p:nvPr>
            <p:custDataLst>
              <p:tags r:id="rId16"/>
            </p:custDataLst>
          </p:nvPr>
        </p:nvSpPr>
        <p:spPr>
          <a:xfrm>
            <a:off x="10797850" y="4658738"/>
            <a:ext cx="114300" cy="127000"/>
          </a:xfrm>
          <a:prstGeom prst="triangl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TLSHAPE_TB_00000000000000000000000000000000_TodayMarkerText"/>
          <p:cNvSpPr txBox="1"/>
          <p:nvPr>
            <p:custDataLst>
              <p:tags r:id="rId17"/>
            </p:custDataLst>
          </p:nvPr>
        </p:nvSpPr>
        <p:spPr>
          <a:xfrm>
            <a:off x="10672149" y="4785738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>
                <a:solidFill>
                  <a:schemeClr val="bg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27" name="OTLSHAPE_TB_00000000000000000000000000000000_TimescaleInterval1"/>
          <p:cNvSpPr txBox="1"/>
          <p:nvPr>
            <p:custDataLst>
              <p:tags r:id="rId18"/>
            </p:custDataLst>
          </p:nvPr>
        </p:nvSpPr>
        <p:spPr>
          <a:xfrm>
            <a:off x="1018339" y="437521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1"/>
                </a:solidFill>
                <a:latin typeface="Calibri" panose="020F0502020204030204" pitchFamily="34" charset="0"/>
              </a:rPr>
              <a:t>2015</a:t>
            </a:r>
          </a:p>
        </p:txBody>
      </p:sp>
      <p:sp>
        <p:nvSpPr>
          <p:cNvPr id="28" name="OTLSHAPE_TB_00000000000000000000000000000000_TimescaleInterval2"/>
          <p:cNvSpPr txBox="1"/>
          <p:nvPr>
            <p:custDataLst>
              <p:tags r:id="rId19"/>
            </p:custDataLst>
          </p:nvPr>
        </p:nvSpPr>
        <p:spPr>
          <a:xfrm>
            <a:off x="3117803" y="437521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1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29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5223018" y="437521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1"/>
                </a:solidFill>
                <a:latin typeface="Calibri" panose="020F0502020204030204" pitchFamily="34" charset="0"/>
              </a:rPr>
              <a:t>2017</a:t>
            </a:r>
          </a:p>
        </p:txBody>
      </p:sp>
      <p:sp>
        <p:nvSpPr>
          <p:cNvPr id="30" name="OTLSHAPE_TB_00000000000000000000000000000000_TimescaleInterval4"/>
          <p:cNvSpPr txBox="1"/>
          <p:nvPr>
            <p:custDataLst>
              <p:tags r:id="rId21"/>
            </p:custDataLst>
          </p:nvPr>
        </p:nvSpPr>
        <p:spPr>
          <a:xfrm>
            <a:off x="7322482" y="437521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31" name="OTLSHAPE_TB_00000000000000000000000000000000_TimescaleInterval5"/>
          <p:cNvSpPr txBox="1"/>
          <p:nvPr>
            <p:custDataLst>
              <p:tags r:id="rId22"/>
            </p:custDataLst>
          </p:nvPr>
        </p:nvSpPr>
        <p:spPr>
          <a:xfrm>
            <a:off x="9421945" y="437521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33" name="OTLSHAPE_T_4d5e55f2e7574265b34c1199897ec4d7_RightVerticalConnector1" hidden="1"/>
          <p:cNvCxnSpPr/>
          <p:nvPr>
            <p:custDataLst>
              <p:tags r:id="rId23"/>
            </p:custDataLst>
          </p:nvPr>
        </p:nvCxnSpPr>
        <p:spPr>
          <a:xfrm>
            <a:off x="10663048" y="36068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OTLSHAPE_T_4d5e55f2e7574265b34c1199897ec4d7_RightVerticalConnector2" hidden="1"/>
          <p:cNvCxnSpPr/>
          <p:nvPr>
            <p:custDataLst>
              <p:tags r:id="rId24"/>
            </p:custDataLst>
          </p:nvPr>
        </p:nvCxnSpPr>
        <p:spPr>
          <a:xfrm>
            <a:off x="10663048" y="38735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OTLSHAPE_T_4d5e55f2e7574265b34c1199897ec4d7_RightVerticalConnector3" hidden="1"/>
          <p:cNvCxnSpPr/>
          <p:nvPr>
            <p:custDataLst>
              <p:tags r:id="rId25"/>
            </p:custDataLst>
          </p:nvPr>
        </p:nvCxnSpPr>
        <p:spPr>
          <a:xfrm>
            <a:off x="10663048" y="41402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OTLSHAPE_T_4d5e55f2e7574265b34c1199897ec4d7_RightVerticalConnector4" hidden="1"/>
          <p:cNvCxnSpPr/>
          <p:nvPr>
            <p:custDataLst>
              <p:tags r:id="rId26"/>
            </p:custDataLst>
          </p:nvPr>
        </p:nvCxnSpPr>
        <p:spPr>
          <a:xfrm>
            <a:off x="10663048" y="44069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OTLSHAPE_T_4d5e55f2e7574265b34c1199897ec4d7_RightVerticalConnector5" hidden="1"/>
          <p:cNvCxnSpPr/>
          <p:nvPr>
            <p:custDataLst>
              <p:tags r:id="rId27"/>
            </p:custDataLst>
          </p:nvPr>
        </p:nvCxnSpPr>
        <p:spPr>
          <a:xfrm>
            <a:off x="10663048" y="46736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OTLSHAPE_T_4d5e55f2e7574265b34c1199897ec4d7_RightVerticalConnector6" hidden="1"/>
          <p:cNvCxnSpPr/>
          <p:nvPr>
            <p:custDataLst>
              <p:tags r:id="rId28"/>
            </p:custDataLst>
          </p:nvPr>
        </p:nvCxnSpPr>
        <p:spPr>
          <a:xfrm>
            <a:off x="10663048" y="4940300"/>
            <a:ext cx="0" cy="203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OTLSHAPE_T_58ce32f7c4dd44069765bcdb5d104d1f_RightVerticalConnector1" hidden="1"/>
          <p:cNvCxnSpPr/>
          <p:nvPr>
            <p:custDataLst>
              <p:tags r:id="rId29"/>
            </p:custDataLst>
          </p:nvPr>
        </p:nvCxnSpPr>
        <p:spPr>
          <a:xfrm>
            <a:off x="10663048" y="41402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OTLSHAPE_T_58ce32f7c4dd44069765bcdb5d104d1f_RightVerticalConnector2" hidden="1"/>
          <p:cNvCxnSpPr/>
          <p:nvPr>
            <p:custDataLst>
              <p:tags r:id="rId30"/>
            </p:custDataLst>
          </p:nvPr>
        </p:nvCxnSpPr>
        <p:spPr>
          <a:xfrm>
            <a:off x="10663048" y="44069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OTLSHAPE_T_58ce32f7c4dd44069765bcdb5d104d1f_RightVerticalConnector3" hidden="1"/>
          <p:cNvCxnSpPr/>
          <p:nvPr>
            <p:custDataLst>
              <p:tags r:id="rId31"/>
            </p:custDataLst>
          </p:nvPr>
        </p:nvCxnSpPr>
        <p:spPr>
          <a:xfrm>
            <a:off x="10663048" y="4673600"/>
            <a:ext cx="0" cy="469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OTLSHAPE_T_189abbd2f8044866b47883f98c82dca5_RightVerticalConnector1" hidden="1"/>
          <p:cNvCxnSpPr/>
          <p:nvPr>
            <p:custDataLst>
              <p:tags r:id="rId32"/>
            </p:custDataLst>
          </p:nvPr>
        </p:nvCxnSpPr>
        <p:spPr>
          <a:xfrm>
            <a:off x="10663048" y="4406900"/>
            <a:ext cx="0" cy="736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OTLSHAPE_T_8eb37cb5cdb644089ea990f2811e94a5_RightVerticalConnector1" hidden="1"/>
          <p:cNvCxnSpPr/>
          <p:nvPr>
            <p:custDataLst>
              <p:tags r:id="rId33"/>
            </p:custDataLst>
          </p:nvPr>
        </p:nvCxnSpPr>
        <p:spPr>
          <a:xfrm>
            <a:off x="10663048" y="4673600"/>
            <a:ext cx="0" cy="635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OTLSHAPE_T_8eb37cb5cdb644089ea990f2811e94a5_RightVerticalConnector2" hidden="1"/>
          <p:cNvCxnSpPr/>
          <p:nvPr>
            <p:custDataLst>
              <p:tags r:id="rId34"/>
            </p:custDataLst>
          </p:nvPr>
        </p:nvCxnSpPr>
        <p:spPr>
          <a:xfrm>
            <a:off x="10663048" y="4940300"/>
            <a:ext cx="0" cy="203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OTLSHAPE_T_338c6228f72f440fafd8ec35e67f30a8_RightVerticalConnector1" hidden="1"/>
          <p:cNvCxnSpPr/>
          <p:nvPr>
            <p:custDataLst>
              <p:tags r:id="rId35"/>
            </p:custDataLst>
          </p:nvPr>
        </p:nvCxnSpPr>
        <p:spPr>
          <a:xfrm>
            <a:off x="10663048" y="4940300"/>
            <a:ext cx="0" cy="203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TLSHAPE_T_4d5e55f2e7574265b34c1199897ec4d7_Shape"/>
          <p:cNvSpPr/>
          <p:nvPr>
            <p:custDataLst>
              <p:tags r:id="rId36"/>
            </p:custDataLst>
          </p:nvPr>
        </p:nvSpPr>
        <p:spPr>
          <a:xfrm>
            <a:off x="1133150" y="2537838"/>
            <a:ext cx="96520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T_4d5e55f2e7574265b34c1199897ec4d7_ShapePercentage" hidden="1"/>
          <p:cNvSpPr/>
          <p:nvPr>
            <p:custDataLst>
              <p:tags r:id="rId37"/>
            </p:custDataLst>
          </p:nvPr>
        </p:nvSpPr>
        <p:spPr>
          <a:xfrm>
            <a:off x="1022776" y="34036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TLSHAPE_T_4d5e55f2e7574265b34c1199897ec4d7_Duration" hidden="1"/>
          <p:cNvSpPr txBox="1"/>
          <p:nvPr>
            <p:custDataLst>
              <p:tags r:id="rId38"/>
            </p:custDataLst>
          </p:nvPr>
        </p:nvSpPr>
        <p:spPr>
          <a:xfrm>
            <a:off x="0" y="3403600"/>
            <a:ext cx="520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1676 days</a:t>
            </a:r>
          </a:p>
        </p:txBody>
      </p:sp>
      <p:sp>
        <p:nvSpPr>
          <p:cNvPr id="57" name="OTLSHAPE_T_4d5e55f2e7574265b34c1199897ec4d7_TextPercentage" hidden="1"/>
          <p:cNvSpPr txBox="1"/>
          <p:nvPr>
            <p:custDataLst>
              <p:tags r:id="rId39"/>
            </p:custDataLst>
          </p:nvPr>
        </p:nvSpPr>
        <p:spPr>
          <a:xfrm>
            <a:off x="0" y="3558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OTLSHAPE_T_4d5e55f2e7574265b34c1199897ec4d7_StartDate" hidden="1"/>
          <p:cNvSpPr txBox="1"/>
          <p:nvPr>
            <p:custDataLst>
              <p:tags r:id="rId40"/>
            </p:custDataLst>
          </p:nvPr>
        </p:nvSpPr>
        <p:spPr>
          <a:xfrm>
            <a:off x="0" y="3558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OTLSHAPE_T_4d5e55f2e7574265b34c1199897ec4d7_EndDate" hidden="1"/>
          <p:cNvSpPr txBox="1"/>
          <p:nvPr>
            <p:custDataLst>
              <p:tags r:id="rId41"/>
            </p:custDataLst>
          </p:nvPr>
        </p:nvSpPr>
        <p:spPr>
          <a:xfrm>
            <a:off x="0" y="3558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4d5e55f2e7574265b34c1199897ec4d7_Title"/>
          <p:cNvSpPr txBox="1"/>
          <p:nvPr>
            <p:custDataLst>
              <p:tags r:id="rId42"/>
            </p:custDataLst>
          </p:nvPr>
        </p:nvSpPr>
        <p:spPr>
          <a:xfrm>
            <a:off x="5564687" y="2554178"/>
            <a:ext cx="1226638" cy="1868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 spc="-6" dirty="0">
                <a:solidFill>
                  <a:srgbClr val="000000"/>
                </a:solidFill>
                <a:latin typeface="Calibri" panose="020F0502020204030204" pitchFamily="34" charset="0"/>
              </a:rPr>
              <a:t>Data Analysis</a:t>
            </a:r>
          </a:p>
        </p:txBody>
      </p:sp>
      <p:sp>
        <p:nvSpPr>
          <p:cNvPr id="62" name="OTLSHAPE_T_abee77254df143c8bbccb29621180e62_Shape"/>
          <p:cNvSpPr/>
          <p:nvPr>
            <p:custDataLst>
              <p:tags r:id="rId43"/>
            </p:custDataLst>
          </p:nvPr>
        </p:nvSpPr>
        <p:spPr>
          <a:xfrm>
            <a:off x="3232613" y="2804538"/>
            <a:ext cx="75438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TLSHAPE_T_abee77254df143c8bbccb29621180e62_ShapePercentage" hidden="1"/>
          <p:cNvSpPr/>
          <p:nvPr>
            <p:custDataLst>
              <p:tags r:id="rId44"/>
            </p:custDataLst>
          </p:nvPr>
        </p:nvSpPr>
        <p:spPr>
          <a:xfrm>
            <a:off x="3122239" y="36703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TLSHAPE_T_abee77254df143c8bbccb29621180e62_Duration" hidden="1"/>
          <p:cNvSpPr txBox="1"/>
          <p:nvPr>
            <p:custDataLst>
              <p:tags r:id="rId45"/>
            </p:custDataLst>
          </p:nvPr>
        </p:nvSpPr>
        <p:spPr>
          <a:xfrm>
            <a:off x="0" y="3670300"/>
            <a:ext cx="520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1311 days</a:t>
            </a:r>
          </a:p>
        </p:txBody>
      </p:sp>
      <p:sp>
        <p:nvSpPr>
          <p:cNvPr id="257" name="OTLSHAPE_T_abee77254df143c8bbccb29621180e62_TextPercentage" hidden="1"/>
          <p:cNvSpPr txBox="1"/>
          <p:nvPr>
            <p:custDataLst>
              <p:tags r:id="rId46"/>
            </p:custDataLst>
          </p:nvPr>
        </p:nvSpPr>
        <p:spPr>
          <a:xfrm>
            <a:off x="0" y="3825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258" name="OTLSHAPE_T_abee77254df143c8bbccb29621180e62_StartDate" hidden="1"/>
          <p:cNvSpPr txBox="1"/>
          <p:nvPr>
            <p:custDataLst>
              <p:tags r:id="rId47"/>
            </p:custDataLst>
          </p:nvPr>
        </p:nvSpPr>
        <p:spPr>
          <a:xfrm>
            <a:off x="0" y="3825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59" name="OTLSHAPE_T_abee77254df143c8bbccb29621180e62_EndDate" hidden="1"/>
          <p:cNvSpPr txBox="1"/>
          <p:nvPr>
            <p:custDataLst>
              <p:tags r:id="rId48"/>
            </p:custDataLst>
          </p:nvPr>
        </p:nvSpPr>
        <p:spPr>
          <a:xfrm>
            <a:off x="0" y="3825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61" name="OTLSHAPE_T_abee77254df143c8bbccb29621180e62_Title"/>
          <p:cNvSpPr txBox="1"/>
          <p:nvPr>
            <p:custDataLst>
              <p:tags r:id="rId49"/>
            </p:custDataLst>
          </p:nvPr>
        </p:nvSpPr>
        <p:spPr>
          <a:xfrm>
            <a:off x="5842004" y="2813805"/>
            <a:ext cx="282574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4" dirty="0">
                <a:solidFill>
                  <a:srgbClr val="000000"/>
                </a:solidFill>
                <a:latin typeface="Calibri" panose="020F0502020204030204" pitchFamily="34" charset="0"/>
              </a:rPr>
              <a:t>Standards approved by ED Collaborative</a:t>
            </a:r>
          </a:p>
        </p:txBody>
      </p:sp>
      <p:sp>
        <p:nvSpPr>
          <p:cNvPr id="262" name="OTLSHAPE_T_58ce32f7c4dd44069765bcdb5d104d1f_Shape"/>
          <p:cNvSpPr/>
          <p:nvPr>
            <p:custDataLst>
              <p:tags r:id="rId50"/>
            </p:custDataLst>
          </p:nvPr>
        </p:nvSpPr>
        <p:spPr>
          <a:xfrm>
            <a:off x="5337829" y="3071238"/>
            <a:ext cx="54356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TLSHAPE_T_58ce32f7c4dd44069765bcdb5d104d1f_ShapePercentage" hidden="1"/>
          <p:cNvSpPr/>
          <p:nvPr>
            <p:custDataLst>
              <p:tags r:id="rId51"/>
            </p:custDataLst>
          </p:nvPr>
        </p:nvSpPr>
        <p:spPr>
          <a:xfrm>
            <a:off x="5227455" y="3937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TLSHAPE_T_58ce32f7c4dd44069765bcdb5d104d1f_Duration" hidden="1"/>
          <p:cNvSpPr txBox="1"/>
          <p:nvPr>
            <p:custDataLst>
              <p:tags r:id="rId52"/>
            </p:custDataLst>
          </p:nvPr>
        </p:nvSpPr>
        <p:spPr>
          <a:xfrm>
            <a:off x="0" y="3937000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945 days</a:t>
            </a:r>
          </a:p>
        </p:txBody>
      </p:sp>
      <p:sp>
        <p:nvSpPr>
          <p:cNvPr id="265" name="OTLSHAPE_T_58ce32f7c4dd44069765bcdb5d104d1f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40920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266" name="OTLSHAPE_T_58ce32f7c4dd44069765bcdb5d104d1f_StartDate" hidden="1"/>
          <p:cNvSpPr txBox="1"/>
          <p:nvPr>
            <p:custDataLst>
              <p:tags r:id="rId54"/>
            </p:custDataLst>
          </p:nvPr>
        </p:nvSpPr>
        <p:spPr>
          <a:xfrm>
            <a:off x="0" y="40920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67" name="OTLSHAPE_T_58ce32f7c4dd44069765bcdb5d104d1f_EndDate" hidden="1"/>
          <p:cNvSpPr txBox="1"/>
          <p:nvPr>
            <p:custDataLst>
              <p:tags r:id="rId55"/>
            </p:custDataLst>
          </p:nvPr>
        </p:nvSpPr>
        <p:spPr>
          <a:xfrm>
            <a:off x="0" y="40920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69" name="OTLSHAPE_T_58ce32f7c4dd44069765bcdb5d104d1f_Title"/>
          <p:cNvSpPr txBox="1"/>
          <p:nvPr>
            <p:custDataLst>
              <p:tags r:id="rId56"/>
            </p:custDataLst>
          </p:nvPr>
        </p:nvSpPr>
        <p:spPr>
          <a:xfrm>
            <a:off x="7015071" y="3080505"/>
            <a:ext cx="240687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000000"/>
                </a:solidFill>
                <a:latin typeface="Calibri" panose="020F0502020204030204" pitchFamily="34" charset="0"/>
              </a:rPr>
              <a:t>Re-Education and </a:t>
            </a:r>
            <a:r>
              <a:rPr lang="en-US" sz="1200" b="1" spc="-6" dirty="0" err="1">
                <a:solidFill>
                  <a:srgbClr val="000000"/>
                </a:solidFill>
                <a:latin typeface="Calibri" panose="020F0502020204030204" pitchFamily="34" charset="0"/>
              </a:rPr>
              <a:t>Pocketguide</a:t>
            </a:r>
            <a:r>
              <a:rPr lang="en-US" sz="1200" b="1" spc="-6" dirty="0">
                <a:solidFill>
                  <a:srgbClr val="000000"/>
                </a:solidFill>
                <a:latin typeface="Calibri" panose="020F0502020204030204" pitchFamily="34" charset="0"/>
              </a:rPr>
              <a:t> in ED</a:t>
            </a:r>
          </a:p>
        </p:txBody>
      </p:sp>
      <p:sp>
        <p:nvSpPr>
          <p:cNvPr id="270" name="OTLSHAPE_T_189abbd2f8044866b47883f98c82dca5_Shape"/>
          <p:cNvSpPr/>
          <p:nvPr>
            <p:custDataLst>
              <p:tags r:id="rId57"/>
            </p:custDataLst>
          </p:nvPr>
        </p:nvSpPr>
        <p:spPr>
          <a:xfrm>
            <a:off x="8829265" y="3337938"/>
            <a:ext cx="19558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TLSHAPE_T_189abbd2f8044866b47883f98c82dca5_ShapePercentage" hidden="1"/>
          <p:cNvSpPr/>
          <p:nvPr>
            <p:custDataLst>
              <p:tags r:id="rId58"/>
            </p:custDataLst>
          </p:nvPr>
        </p:nvSpPr>
        <p:spPr>
          <a:xfrm>
            <a:off x="8718891" y="4203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TLSHAPE_T_189abbd2f8044866b47883f98c82dca5_Duration" hidden="1"/>
          <p:cNvSpPr txBox="1"/>
          <p:nvPr>
            <p:custDataLst>
              <p:tags r:id="rId59"/>
            </p:custDataLst>
          </p:nvPr>
        </p:nvSpPr>
        <p:spPr>
          <a:xfrm>
            <a:off x="0" y="4203700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338 days</a:t>
            </a:r>
          </a:p>
        </p:txBody>
      </p:sp>
      <p:sp>
        <p:nvSpPr>
          <p:cNvPr id="273" name="OTLSHAPE_T_189abbd2f8044866b47883f98c82dca5_TextPercentage" hidden="1"/>
          <p:cNvSpPr txBox="1"/>
          <p:nvPr>
            <p:custDataLst>
              <p:tags r:id="rId60"/>
            </p:custDataLst>
          </p:nvPr>
        </p:nvSpPr>
        <p:spPr>
          <a:xfrm>
            <a:off x="0" y="43587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274" name="OTLSHAPE_T_189abbd2f8044866b47883f98c82dca5_StartDate" hidden="1"/>
          <p:cNvSpPr txBox="1"/>
          <p:nvPr>
            <p:custDataLst>
              <p:tags r:id="rId61"/>
            </p:custDataLst>
          </p:nvPr>
        </p:nvSpPr>
        <p:spPr>
          <a:xfrm>
            <a:off x="0" y="43587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75" name="OTLSHAPE_T_189abbd2f8044866b47883f98c82dca5_EndDate" hidden="1"/>
          <p:cNvSpPr txBox="1"/>
          <p:nvPr>
            <p:custDataLst>
              <p:tags r:id="rId62"/>
            </p:custDataLst>
          </p:nvPr>
        </p:nvSpPr>
        <p:spPr>
          <a:xfrm>
            <a:off x="0" y="43587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77" name="OTLSHAPE_T_189abbd2f8044866b47883f98c82dca5_Title"/>
          <p:cNvSpPr txBox="1"/>
          <p:nvPr>
            <p:custDataLst>
              <p:tags r:id="rId63"/>
            </p:custDataLst>
          </p:nvPr>
        </p:nvSpPr>
        <p:spPr>
          <a:xfrm>
            <a:off x="9166407" y="3347205"/>
            <a:ext cx="1505742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4" dirty="0">
                <a:solidFill>
                  <a:srgbClr val="000000"/>
                </a:solidFill>
                <a:latin typeface="Calibri" panose="020F0502020204030204" pitchFamily="34" charset="0"/>
              </a:rPr>
              <a:t>Approval of CDS alert </a:t>
            </a:r>
          </a:p>
        </p:txBody>
      </p:sp>
      <p:sp>
        <p:nvSpPr>
          <p:cNvPr id="278" name="OTLSHAPE_T_8eb37cb5cdb644089ea990f2811e94a5_Shape"/>
          <p:cNvSpPr/>
          <p:nvPr>
            <p:custDataLst>
              <p:tags r:id="rId64"/>
            </p:custDataLst>
          </p:nvPr>
        </p:nvSpPr>
        <p:spPr>
          <a:xfrm>
            <a:off x="9180134" y="3604638"/>
            <a:ext cx="16002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TLSHAPE_T_8eb37cb5cdb644089ea990f2811e94a5_ShapePercentage" hidden="1"/>
          <p:cNvSpPr/>
          <p:nvPr>
            <p:custDataLst>
              <p:tags r:id="rId65"/>
            </p:custDataLst>
          </p:nvPr>
        </p:nvSpPr>
        <p:spPr>
          <a:xfrm>
            <a:off x="9069760" y="44704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TLSHAPE_T_8eb37cb5cdb644089ea990f2811e94a5_Duration" hidden="1"/>
          <p:cNvSpPr txBox="1"/>
          <p:nvPr>
            <p:custDataLst>
              <p:tags r:id="rId66"/>
            </p:custDataLst>
          </p:nvPr>
        </p:nvSpPr>
        <p:spPr>
          <a:xfrm>
            <a:off x="0" y="4470400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277 days</a:t>
            </a:r>
          </a:p>
        </p:txBody>
      </p:sp>
      <p:sp>
        <p:nvSpPr>
          <p:cNvPr id="281" name="OTLSHAPE_T_8eb37cb5cdb644089ea990f2811e94a5_TextPercentage" hidden="1"/>
          <p:cNvSpPr txBox="1"/>
          <p:nvPr>
            <p:custDataLst>
              <p:tags r:id="rId67"/>
            </p:custDataLst>
          </p:nvPr>
        </p:nvSpPr>
        <p:spPr>
          <a:xfrm>
            <a:off x="0" y="46254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282" name="OTLSHAPE_T_8eb37cb5cdb644089ea990f2811e94a5_StartDate" hidden="1"/>
          <p:cNvSpPr txBox="1"/>
          <p:nvPr>
            <p:custDataLst>
              <p:tags r:id="rId68"/>
            </p:custDataLst>
          </p:nvPr>
        </p:nvSpPr>
        <p:spPr>
          <a:xfrm>
            <a:off x="0" y="46254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83" name="OTLSHAPE_T_8eb37cb5cdb644089ea990f2811e94a5_EndDate" hidden="1"/>
          <p:cNvSpPr txBox="1"/>
          <p:nvPr>
            <p:custDataLst>
              <p:tags r:id="rId69"/>
            </p:custDataLst>
          </p:nvPr>
        </p:nvSpPr>
        <p:spPr>
          <a:xfrm>
            <a:off x="0" y="46254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85" name="OTLSHAPE_T_8eb37cb5cdb644089ea990f2811e94a5_Title"/>
          <p:cNvSpPr txBox="1"/>
          <p:nvPr>
            <p:custDataLst>
              <p:tags r:id="rId70"/>
            </p:custDataLst>
          </p:nvPr>
        </p:nvSpPr>
        <p:spPr>
          <a:xfrm>
            <a:off x="9541486" y="3613905"/>
            <a:ext cx="1256364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000000"/>
                </a:solidFill>
                <a:latin typeface="Calibri" panose="020F0502020204030204" pitchFamily="34" charset="0"/>
              </a:rPr>
              <a:t>Pilot at SAH ED</a:t>
            </a:r>
          </a:p>
        </p:txBody>
      </p:sp>
      <p:sp>
        <p:nvSpPr>
          <p:cNvPr id="286" name="OTLSHAPE_T_338c6228f72f440fafd8ec35e67f30a8_Shape"/>
          <p:cNvSpPr/>
          <p:nvPr>
            <p:custDataLst>
              <p:tags r:id="rId71"/>
            </p:custDataLst>
          </p:nvPr>
        </p:nvSpPr>
        <p:spPr>
          <a:xfrm>
            <a:off x="9358445" y="3871338"/>
            <a:ext cx="14224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TLSHAPE_T_338c6228f72f440fafd8ec35e67f30a8_ShapePercentage" hidden="1"/>
          <p:cNvSpPr/>
          <p:nvPr>
            <p:custDataLst>
              <p:tags r:id="rId72"/>
            </p:custDataLst>
          </p:nvPr>
        </p:nvSpPr>
        <p:spPr>
          <a:xfrm>
            <a:off x="9248071" y="47371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TLSHAPE_T_338c6228f72f440fafd8ec35e67f30a8_Duration" hidden="1"/>
          <p:cNvSpPr txBox="1"/>
          <p:nvPr>
            <p:custDataLst>
              <p:tags r:id="rId73"/>
            </p:custDataLst>
          </p:nvPr>
        </p:nvSpPr>
        <p:spPr>
          <a:xfrm>
            <a:off x="0" y="4737100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246 days</a:t>
            </a:r>
          </a:p>
        </p:txBody>
      </p:sp>
      <p:sp>
        <p:nvSpPr>
          <p:cNvPr id="336" name="OTLSHAPE_T_338c6228f72f440fafd8ec35e67f30a8_TextPercentage" hidden="1"/>
          <p:cNvSpPr txBox="1"/>
          <p:nvPr>
            <p:custDataLst>
              <p:tags r:id="rId74"/>
            </p:custDataLst>
          </p:nvPr>
        </p:nvSpPr>
        <p:spPr>
          <a:xfrm>
            <a:off x="0" y="48921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344" name="OTLSHAPE_T_338c6228f72f440fafd8ec35e67f30a8_StartDate" hidden="1"/>
          <p:cNvSpPr txBox="1"/>
          <p:nvPr>
            <p:custDataLst>
              <p:tags r:id="rId75"/>
            </p:custDataLst>
          </p:nvPr>
        </p:nvSpPr>
        <p:spPr>
          <a:xfrm>
            <a:off x="0" y="48921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52" name="OTLSHAPE_T_338c6228f72f440fafd8ec35e67f30a8_EndDate" hidden="1"/>
          <p:cNvSpPr txBox="1"/>
          <p:nvPr>
            <p:custDataLst>
              <p:tags r:id="rId76"/>
            </p:custDataLst>
          </p:nvPr>
        </p:nvSpPr>
        <p:spPr>
          <a:xfrm>
            <a:off x="0" y="48921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68" name="OTLSHAPE_T_338c6228f72f440fafd8ec35e67f30a8_Title"/>
          <p:cNvSpPr txBox="1"/>
          <p:nvPr>
            <p:custDataLst>
              <p:tags r:id="rId77"/>
            </p:custDataLst>
          </p:nvPr>
        </p:nvSpPr>
        <p:spPr>
          <a:xfrm>
            <a:off x="9590573" y="3880605"/>
            <a:ext cx="1270266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4" dirty="0">
                <a:solidFill>
                  <a:srgbClr val="000000"/>
                </a:solidFill>
                <a:latin typeface="Calibri" panose="020F0502020204030204" pitchFamily="34" charset="0"/>
              </a:rPr>
              <a:t>Go-Live (All EDs)</a:t>
            </a:r>
          </a:p>
        </p:txBody>
      </p:sp>
      <p:sp>
        <p:nvSpPr>
          <p:cNvPr id="370" name="Title 1"/>
          <p:cNvSpPr txBox="1">
            <a:spLocks/>
          </p:cNvSpPr>
          <p:nvPr/>
        </p:nvSpPr>
        <p:spPr>
          <a:xfrm>
            <a:off x="269550" y="31913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Project Timeline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3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01" y="1"/>
            <a:ext cx="9746412" cy="1043796"/>
          </a:xfrm>
        </p:spPr>
        <p:txBody>
          <a:bodyPr/>
          <a:lstStyle/>
          <a:p>
            <a:r>
              <a:rPr lang="en-US" b="1" dirty="0"/>
              <a:t>CDS Alert Volumes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1416994" y="1118681"/>
          <a:ext cx="8534402" cy="537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49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2" y="173629"/>
            <a:ext cx="10059942" cy="55912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66229" y="3326339"/>
            <a:ext cx="3585509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12% reduction in number of CTPAs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220 fewer CTPAs/month </a:t>
            </a:r>
          </a:p>
        </p:txBody>
      </p:sp>
    </p:spTree>
    <p:extLst>
      <p:ext uri="{BB962C8B-B14F-4D97-AF65-F5344CB8AC3E}">
        <p14:creationId xmlns:p14="http://schemas.microsoft.com/office/powerpoint/2010/main" val="27736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84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Cost Savings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1498" y="2036058"/>
            <a:ext cx="63922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Cost per CTPA= $648*</a:t>
            </a:r>
          </a:p>
          <a:p>
            <a:r>
              <a:rPr lang="en-US" sz="3200" dirty="0"/>
              <a:t>Cost Savings: $142,560 / month </a:t>
            </a:r>
          </a:p>
          <a:p>
            <a:r>
              <a:rPr lang="en-US" sz="3200" dirty="0">
                <a:solidFill>
                  <a:srgbClr val="FFC000"/>
                </a:solidFill>
              </a:rPr>
              <a:t>$1.71 Million / year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" y="6255157"/>
            <a:ext cx="10954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Lato-Bold"/>
              </a:rPr>
              <a:t>*Karan </a:t>
            </a:r>
            <a:r>
              <a:rPr lang="en-US" sz="1100" b="1" dirty="0" err="1">
                <a:latin typeface="Lato-Bold"/>
              </a:rPr>
              <a:t>Verma</a:t>
            </a:r>
            <a:r>
              <a:rPr lang="en-US" sz="1100" b="1" dirty="0">
                <a:latin typeface="Lato-Bold"/>
              </a:rPr>
              <a:t> et al. </a:t>
            </a:r>
            <a:r>
              <a:rPr lang="en-US" sz="1100" b="1" i="1" dirty="0" err="1">
                <a:latin typeface="Lato-Bold"/>
              </a:rPr>
              <a:t>Resp</a:t>
            </a:r>
            <a:r>
              <a:rPr lang="en-US" sz="1100" b="1" i="1" dirty="0">
                <a:latin typeface="Lato-Bold"/>
              </a:rPr>
              <a:t> </a:t>
            </a:r>
            <a:r>
              <a:rPr lang="en-US" sz="1100" b="1" i="1" dirty="0" err="1">
                <a:latin typeface="Lato-Bold"/>
              </a:rPr>
              <a:t>Pract</a:t>
            </a:r>
            <a:r>
              <a:rPr lang="en-US" sz="1100" b="1" i="1" dirty="0">
                <a:latin typeface="Lato-Bold"/>
              </a:rPr>
              <a:t> </a:t>
            </a:r>
            <a:r>
              <a:rPr lang="en-US" sz="1100" b="1" i="1" dirty="0" err="1">
                <a:latin typeface="Lato-Bold"/>
              </a:rPr>
              <a:t>Thromb</a:t>
            </a:r>
            <a:r>
              <a:rPr lang="en-US" sz="1100" b="1" i="1" dirty="0">
                <a:latin typeface="Lato-Bold"/>
              </a:rPr>
              <a:t> </a:t>
            </a:r>
            <a:r>
              <a:rPr lang="en-US" sz="1100" b="1" i="1" dirty="0" err="1">
                <a:latin typeface="Lato-Bold"/>
              </a:rPr>
              <a:t>Haemost</a:t>
            </a:r>
            <a:r>
              <a:rPr lang="en-US" sz="1100" b="1" dirty="0">
                <a:latin typeface="Lato-Bold"/>
              </a:rPr>
              <a:t> 2017. 1:57-61 Cost-minimization analysis of venous thromboembolism diagnosis: Comparison of standalone imaging with a strategy incorporating D-dimer for exclusion of venous thromboembolism</a:t>
            </a:r>
            <a:endParaRPr lang="en-US" sz="1100" dirty="0"/>
          </a:p>
        </p:txBody>
      </p:sp>
      <p:pic>
        <p:nvPicPr>
          <p:cNvPr id="1026" name="Picture 3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1" y="2983839"/>
            <a:ext cx="4313439" cy="301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171" y="107334"/>
            <a:ext cx="5143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Positive Yield for PE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498534"/>
              </p:ext>
            </p:extLst>
          </p:nvPr>
        </p:nvGraphicFramePr>
        <p:xfrm>
          <a:off x="903169" y="1364380"/>
          <a:ext cx="10262136" cy="526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20726" y="107334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National Benchmark: ˜10%</a:t>
            </a:r>
          </a:p>
        </p:txBody>
      </p:sp>
    </p:spTree>
    <p:extLst>
      <p:ext uri="{BB962C8B-B14F-4D97-AF65-F5344CB8AC3E}">
        <p14:creationId xmlns:p14="http://schemas.microsoft.com/office/powerpoint/2010/main" val="9614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94E7DC8-A432-6B4A-9F43-5BE06C4E64EA}"/>
              </a:ext>
            </a:extLst>
          </p:cNvPr>
          <p:cNvSpPr txBox="1">
            <a:spLocks/>
          </p:cNvSpPr>
          <p:nvPr/>
        </p:nvSpPr>
        <p:spPr>
          <a:xfrm>
            <a:off x="-533400" y="914400"/>
            <a:ext cx="12801600" cy="3505200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6000" b="1" i="0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500" b="0" dirty="0"/>
              <a:t>Laboratory Stewardship: </a:t>
            </a:r>
            <a:br>
              <a:rPr lang="en-US" sz="5500" b="0" dirty="0"/>
            </a:br>
            <a:r>
              <a:rPr lang="en-US" sz="5500" b="0" dirty="0"/>
              <a:t>Demonstrating the Value </a:t>
            </a:r>
            <a:br>
              <a:rPr lang="en-US" sz="5500" b="0" dirty="0"/>
            </a:br>
            <a:r>
              <a:rPr lang="en-US" sz="5500" b="0" dirty="0"/>
              <a:t>of Clinical Laboratory Medicine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AC3A334-F0CF-154F-AD15-2BA0306CD7F7}"/>
              </a:ext>
            </a:extLst>
          </p:cNvPr>
          <p:cNvSpPr txBox="1">
            <a:spLocks/>
          </p:cNvSpPr>
          <p:nvPr/>
        </p:nvSpPr>
        <p:spPr>
          <a:xfrm>
            <a:off x="-515768" y="4343400"/>
            <a:ext cx="12188825" cy="406832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 sz="2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1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lt1"/>
                </a:solidFill>
                <a:ea typeface="Arial"/>
                <a:sym typeface="Arial"/>
              </a:rPr>
              <a:t>Andrew Fletcher, MD, CPE, MBA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4E82385F-AE08-D74D-B1B1-DD7C090F80E6}"/>
              </a:ext>
            </a:extLst>
          </p:cNvPr>
          <p:cNvSpPr txBox="1">
            <a:spLocks/>
          </p:cNvSpPr>
          <p:nvPr/>
        </p:nvSpPr>
        <p:spPr>
          <a:xfrm>
            <a:off x="-515770" y="4692765"/>
            <a:ext cx="12150928" cy="491937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Medical Director, Consultative Services, ARUP Laboratories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867400"/>
            <a:ext cx="2194659" cy="5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1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6177" y="116959"/>
            <a:ext cx="1092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Number of CT Angiograms on Negative D-Dimer orders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353150" y="1461976"/>
          <a:ext cx="6844551" cy="4439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91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610" y="185167"/>
            <a:ext cx="6987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Value-Based Test Utilization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59714" y="1362455"/>
            <a:ext cx="7886700" cy="435133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Earlier: Fee-For-Service</a:t>
            </a:r>
          </a:p>
          <a:p>
            <a:r>
              <a:rPr lang="en-US" b="1" dirty="0">
                <a:solidFill>
                  <a:schemeClr val="tx1"/>
                </a:solidFill>
              </a:rPr>
              <a:t>Now: Value Based Care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16737398"/>
              </p:ext>
            </p:extLst>
          </p:nvPr>
        </p:nvGraphicFramePr>
        <p:xfrm>
          <a:off x="1517960" y="2788739"/>
          <a:ext cx="9645340" cy="316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742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50" y="171840"/>
            <a:ext cx="8229600" cy="868362"/>
          </a:xfrm>
        </p:spPr>
        <p:txBody>
          <a:bodyPr/>
          <a:lstStyle/>
          <a:p>
            <a:r>
              <a:rPr lang="en-US" sz="3600" b="1" dirty="0"/>
              <a:t>Clostridium difficile (C. diff)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1" y="1419792"/>
            <a:ext cx="4572000" cy="153688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Inappropriate specimen</a:t>
            </a:r>
          </a:p>
          <a:p>
            <a:r>
              <a:rPr lang="en-US" b="0" dirty="0">
                <a:solidFill>
                  <a:schemeClr val="tx1"/>
                </a:solidFill>
              </a:rPr>
              <a:t>Repeat testing</a:t>
            </a:r>
          </a:p>
          <a:p>
            <a:r>
              <a:rPr lang="en-US" b="0" dirty="0">
                <a:solidFill>
                  <a:schemeClr val="tx1"/>
                </a:solidFill>
              </a:rPr>
              <a:t>Colonization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1512" y="1803513"/>
            <a:ext cx="2757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638801" y="3656486"/>
            <a:ext cx="4572000" cy="2611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b="1" kern="1200">
                <a:solidFill>
                  <a:schemeClr val="tx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Laboratory</a:t>
            </a:r>
          </a:p>
          <a:p>
            <a:r>
              <a:rPr lang="en-US" sz="2800" b="0" dirty="0"/>
              <a:t>Infection Prevention</a:t>
            </a:r>
          </a:p>
          <a:p>
            <a:r>
              <a:rPr lang="en-US" sz="2800" b="0" dirty="0"/>
              <a:t>Pharmacy</a:t>
            </a:r>
          </a:p>
          <a:p>
            <a:r>
              <a:rPr lang="en-US" sz="2800" b="0" dirty="0"/>
              <a:t>ID Physicians</a:t>
            </a:r>
          </a:p>
          <a:p>
            <a:r>
              <a:rPr lang="en-US" sz="2800" b="0" dirty="0"/>
              <a:t>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41" y="4577615"/>
            <a:ext cx="1617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26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0900" y="912151"/>
            <a:ext cx="5462675" cy="4545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80" y="60386"/>
            <a:ext cx="10345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C. diff PCR (On Admission and Laxative use) Discern Alert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05500" y="1012163"/>
            <a:ext cx="6115230" cy="43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582" y="3205550"/>
            <a:ext cx="5943600" cy="35179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142907" y="3212535"/>
            <a:ext cx="5943600" cy="35109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3085382" y="75635"/>
            <a:ext cx="5943600" cy="30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7799" y="760013"/>
            <a:ext cx="6430317" cy="8683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Arial" pitchFamily="34" charset="0"/>
                <a:ea typeface="Geneva" pitchFamily="17" charset="-128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Arial" pitchFamily="34" charset="0"/>
                <a:ea typeface="Geneva" pitchFamily="17" charset="-128"/>
              </a:defRPr>
            </a:lvl9pPr>
          </a:lstStyle>
          <a:p>
            <a:pPr algn="ctr" eaLnBrk="1" hangingPunct="1"/>
            <a:r>
              <a:rPr lang="en-US" sz="1600" dirty="0"/>
              <a:t>Reduction in C. diff duplicate orders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140619"/>
              </p:ext>
            </p:extLst>
          </p:nvPr>
        </p:nvGraphicFramePr>
        <p:xfrm>
          <a:off x="-75112" y="1338415"/>
          <a:ext cx="6633228" cy="3694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067164"/>
              </p:ext>
            </p:extLst>
          </p:nvPr>
        </p:nvGraphicFramePr>
        <p:xfrm>
          <a:off x="6402951" y="1366685"/>
          <a:ext cx="5710391" cy="3428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7138219" y="753640"/>
            <a:ext cx="4631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C. Difficile Rates (Hospital Onset)</a:t>
            </a:r>
          </a:p>
          <a:p>
            <a:pPr algn="ctr">
              <a:defRPr sz="1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593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7341"/>
              </p:ext>
            </p:extLst>
          </p:nvPr>
        </p:nvGraphicFramePr>
        <p:xfrm>
          <a:off x="631824" y="1639094"/>
          <a:ext cx="10958513" cy="19278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867125427"/>
                    </a:ext>
                  </a:extLst>
                </a:gridCol>
                <a:gridCol w="2570163">
                  <a:extLst>
                    <a:ext uri="{9D8B030D-6E8A-4147-A177-3AD203B41FA5}">
                      <a16:colId xmlns:a16="http://schemas.microsoft.com/office/drawing/2014/main" val="297103654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913921291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Cost savings (4 Years)</a:t>
                      </a:r>
                      <a:endParaRPr lang="en-US" sz="3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375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C-Diff PCR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MRSA PCR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2490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Cost Savings (Testing)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 $ 100,000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 $ 160,000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66225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Savings (Patients)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million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 million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6740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7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40" y="0"/>
            <a:ext cx="10515600" cy="1092739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FFC000"/>
                </a:solidFill>
              </a:rPr>
              <a:t>KDIGO</a:t>
            </a:r>
            <a:r>
              <a:rPr lang="en-US" b="1" dirty="0">
                <a:solidFill>
                  <a:srgbClr val="FFC000"/>
                </a:solidFill>
              </a:rPr>
              <a:t> Guidelines for Acute Kidney Injury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787" y="1417612"/>
            <a:ext cx="4313822" cy="462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340" y="1417612"/>
            <a:ext cx="74000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KDIGO</a:t>
            </a:r>
            <a:r>
              <a:rPr lang="en-US" sz="2800" dirty="0"/>
              <a:t> (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</a:t>
            </a:r>
            <a:r>
              <a:rPr lang="en-US" sz="2800" dirty="0">
                <a:solidFill>
                  <a:srgbClr val="FFC000"/>
                </a:solidFill>
              </a:rPr>
              <a:t>idney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</a:t>
            </a:r>
            <a:r>
              <a:rPr lang="en-US" sz="2800" dirty="0">
                <a:solidFill>
                  <a:srgbClr val="FFC000"/>
                </a:solidFill>
              </a:rPr>
              <a:t>isease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lang="en-US" sz="2800" dirty="0">
                <a:solidFill>
                  <a:srgbClr val="FFC000"/>
                </a:solidFill>
              </a:rPr>
              <a:t>mproving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sz="2800" dirty="0">
                <a:solidFill>
                  <a:srgbClr val="FFC000"/>
                </a:solidFill>
              </a:rPr>
              <a:t>lobal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2800" dirty="0">
                <a:solidFill>
                  <a:srgbClr val="FFC000"/>
                </a:solidFill>
              </a:rPr>
              <a:t>utcomes</a:t>
            </a:r>
            <a:r>
              <a:rPr lang="en-US" sz="2800" dirty="0"/>
              <a:t>) are widely accepted evidence-based guidelines for AKI diagnosis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76612"/>
            <a:ext cx="6792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Kidney Disease Improving Global Outcomes. VOLUME 2 | ISSUE 1 | MARCH 2012</a:t>
            </a:r>
          </a:p>
        </p:txBody>
      </p:sp>
      <p:sp>
        <p:nvSpPr>
          <p:cNvPr id="3" name="Rectangle 2"/>
          <p:cNvSpPr/>
          <p:nvPr/>
        </p:nvSpPr>
        <p:spPr>
          <a:xfrm>
            <a:off x="239526" y="3572048"/>
            <a:ext cx="74000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Physician recognition of AKI remains poor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inability to apply criteria consistently in routine hospital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limited clinical awareness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lack of EMR identification/flagging</a:t>
            </a:r>
          </a:p>
        </p:txBody>
      </p:sp>
    </p:spTree>
    <p:extLst>
      <p:ext uri="{BB962C8B-B14F-4D97-AF65-F5344CB8AC3E}">
        <p14:creationId xmlns:p14="http://schemas.microsoft.com/office/powerpoint/2010/main" val="4645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4" y="285977"/>
            <a:ext cx="6141697" cy="26245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1831" y="232825"/>
            <a:ext cx="5656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dvPAC59"/>
              </a:rPr>
              <a:t>A multifactorial intervention comprising </a:t>
            </a:r>
            <a:r>
              <a:rPr lang="en-US" sz="2400" b="1" dirty="0">
                <a:latin typeface="AdvPAC59"/>
              </a:rPr>
              <a:t>daily laboratory alerting </a:t>
            </a:r>
            <a:r>
              <a:rPr lang="en-US" sz="2400" dirty="0">
                <a:latin typeface="AdvPAC59"/>
              </a:rPr>
              <a:t>and education of physicians, nurses, and clinical documentation improvement specialists led to </a:t>
            </a:r>
            <a:r>
              <a:rPr lang="en-US" sz="2400" b="1" i="1" dirty="0">
                <a:solidFill>
                  <a:srgbClr val="FFC000"/>
                </a:solidFill>
                <a:latin typeface="AdvPAC59"/>
              </a:rPr>
              <a:t>increased recognition and clinical documentation of acute kidney injury</a:t>
            </a:r>
            <a:r>
              <a:rPr lang="en-US" sz="2400" i="1" dirty="0">
                <a:solidFill>
                  <a:srgbClr val="FFC000"/>
                </a:solidFill>
                <a:latin typeface="AdvPAC59"/>
              </a:rPr>
              <a:t>.</a:t>
            </a:r>
            <a:endParaRPr lang="en-US" sz="2400" i="1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0" y="3508498"/>
            <a:ext cx="6165521" cy="26373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1831" y="3508498"/>
            <a:ext cx="55420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dvPAC59"/>
              </a:rPr>
              <a:t>Real-time AKI alerts </a:t>
            </a:r>
            <a:r>
              <a:rPr lang="en-US" sz="2400" dirty="0">
                <a:latin typeface="AdvPAC59"/>
              </a:rPr>
              <a:t>with potential integration of additional clinical variables</a:t>
            </a:r>
          </a:p>
          <a:p>
            <a:r>
              <a:rPr lang="en-US" sz="2400" dirty="0">
                <a:latin typeface="AdvPAC59"/>
              </a:rPr>
              <a:t>EHR Identification </a:t>
            </a:r>
            <a:r>
              <a:rPr lang="en-US" sz="2400" b="1" i="1" dirty="0">
                <a:solidFill>
                  <a:srgbClr val="FFC000"/>
                </a:solidFill>
                <a:latin typeface="AdvPAC59"/>
              </a:rPr>
              <a:t>decreased mortality, decreased LOS (0.3 days) and decreased dialysis (2.7%)</a:t>
            </a:r>
          </a:p>
          <a:p>
            <a:endParaRPr lang="en-US" sz="2400" dirty="0">
              <a:latin typeface="AdvPAC59"/>
            </a:endParaRPr>
          </a:p>
        </p:txBody>
      </p:sp>
    </p:spTree>
    <p:extLst>
      <p:ext uri="{BB962C8B-B14F-4D97-AF65-F5344CB8AC3E}">
        <p14:creationId xmlns:p14="http://schemas.microsoft.com/office/powerpoint/2010/main" val="33664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110" y="314922"/>
            <a:ext cx="5033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2018 BayCare Inpatients </a:t>
            </a:r>
          </a:p>
          <a:p>
            <a:r>
              <a:rPr lang="en-US" sz="2800" b="1" i="1" dirty="0">
                <a:solidFill>
                  <a:srgbClr val="FFC000"/>
                </a:solidFill>
              </a:rPr>
              <a:t>Based on KDIGO Guidelines</a:t>
            </a:r>
          </a:p>
          <a:p>
            <a:endParaRPr lang="en-US" sz="2800" b="1" i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60163"/>
              </p:ext>
            </p:extLst>
          </p:nvPr>
        </p:nvGraphicFramePr>
        <p:xfrm>
          <a:off x="1565416" y="3677019"/>
          <a:ext cx="7807183" cy="1280160"/>
        </p:xfrm>
        <a:graphic>
          <a:graphicData uri="http://schemas.openxmlformats.org/drawingml/2006/table">
            <a:tbl>
              <a:tblPr firstRow="1" bandRow="1"/>
              <a:tblGrid>
                <a:gridCol w="6492734">
                  <a:extLst>
                    <a:ext uri="{9D8B030D-6E8A-4147-A177-3AD203B41FA5}">
                      <a16:colId xmlns:a16="http://schemas.microsoft.com/office/drawing/2014/main" val="1881683234"/>
                    </a:ext>
                  </a:extLst>
                </a:gridCol>
                <a:gridCol w="1314449">
                  <a:extLst>
                    <a:ext uri="{9D8B030D-6E8A-4147-A177-3AD203B41FA5}">
                      <a16:colId xmlns:a16="http://schemas.microsoft.com/office/drawing/2014/main" val="1827140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All Patients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02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Normal Creatinin</a:t>
                      </a:r>
                      <a:r>
                        <a:rPr lang="en-US" sz="3600" baseline="0" dirty="0"/>
                        <a:t>e (&lt;1.3 mg/dl)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05301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28244" y="2891529"/>
            <a:ext cx="9383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C000"/>
                </a:solidFill>
              </a:rPr>
              <a:t>Discrepancy between actual AKI and coded diagnosis</a:t>
            </a:r>
          </a:p>
        </p:txBody>
      </p:sp>
      <p:pic>
        <p:nvPicPr>
          <p:cNvPr id="1028" name="Picture 4" descr="Image result for Acute Kidney Inju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82" y="124468"/>
            <a:ext cx="3496434" cy="19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3316" y="5219449"/>
            <a:ext cx="4261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rgbClr val="92D050"/>
                </a:solidFill>
              </a:rPr>
              <a:t>OPPORTUNITY</a:t>
            </a:r>
          </a:p>
        </p:txBody>
      </p:sp>
    </p:spTree>
    <p:extLst>
      <p:ext uri="{BB962C8B-B14F-4D97-AF65-F5344CB8AC3E}">
        <p14:creationId xmlns:p14="http://schemas.microsoft.com/office/powerpoint/2010/main" val="35562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1A188-CF82-40E1-B38C-6664837D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14400"/>
            <a:ext cx="5029200" cy="838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0" y="1981201"/>
          <a:ext cx="4572000" cy="3128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7" r="28941"/>
          <a:stretch/>
        </p:blipFill>
        <p:spPr>
          <a:xfrm>
            <a:off x="24064" y="1"/>
            <a:ext cx="2314575" cy="63642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88" y="1"/>
            <a:ext cx="2337050" cy="6364237"/>
          </a:xfrm>
          <a:prstGeom prst="rect">
            <a:avLst/>
          </a:prstGeom>
          <a:solidFill>
            <a:srgbClr val="212B3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96181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9544"/>
            <a:ext cx="10567988" cy="6353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8824" y="1844937"/>
            <a:ext cx="2151117" cy="231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28889" y="1787834"/>
            <a:ext cx="54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“AKI Suspected” results show up here 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4179941" y="1844937"/>
            <a:ext cx="608514" cy="25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43701" y="3464201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Baseline result value to calculate “AKI Suspected” results show up here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8508" y="5704500"/>
            <a:ext cx="446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Reference for definitions of different AKI stages  </a:t>
            </a:r>
          </a:p>
        </p:txBody>
      </p:sp>
      <p:sp>
        <p:nvSpPr>
          <p:cNvPr id="15" name="Right Arrow 14"/>
          <p:cNvSpPr/>
          <p:nvPr/>
        </p:nvSpPr>
        <p:spPr>
          <a:xfrm rot="10800000">
            <a:off x="6056792" y="5900102"/>
            <a:ext cx="411716" cy="25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46" y="1084765"/>
            <a:ext cx="675351" cy="21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46" y="1271371"/>
            <a:ext cx="725377" cy="2001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072" y="1481328"/>
            <a:ext cx="650338" cy="187598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20144528">
            <a:off x="3545137" y="1399585"/>
            <a:ext cx="1197885" cy="32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8201025" y="4110532"/>
            <a:ext cx="333375" cy="470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189" y="174586"/>
            <a:ext cx="8863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*15% providers are uncertain about which test to order</a:t>
            </a:r>
          </a:p>
          <a:p>
            <a:r>
              <a:rPr lang="en-US" sz="2800" dirty="0"/>
              <a:t>** Test names are confusing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81978"/>
            <a:ext cx="1166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*Primary care physicians’ challenges in ordering clinical laboratory tests and interpreting results. J of American Board of Family Medicine, Mar-Apr, 2014</a:t>
            </a:r>
          </a:p>
          <a:p>
            <a:r>
              <a:rPr lang="en-US" sz="1200" dirty="0"/>
              <a:t>**</a:t>
            </a:r>
            <a:r>
              <a:rPr lang="en-US" sz="1200" dirty="0" err="1"/>
              <a:t>Passiment</a:t>
            </a:r>
            <a:r>
              <a:rPr lang="en-US" sz="1200" dirty="0"/>
              <a:t> et al, Decoding laboratory test names: a major challenge to appropriate patient care, J Gen Intern Med. 2013, 28: 453-8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6189" y="1882233"/>
            <a:ext cx="789652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Hepatitis A Total Ab (</a:t>
            </a:r>
            <a:r>
              <a:rPr lang="en-US" dirty="0">
                <a:solidFill>
                  <a:srgbClr val="FFC000"/>
                </a:solidFill>
              </a:rPr>
              <a:t>IgG and IgM</a:t>
            </a:r>
            <a:r>
              <a:rPr lang="en-US" dirty="0"/>
              <a:t>)</a:t>
            </a:r>
          </a:p>
          <a:p>
            <a:r>
              <a:rPr lang="en-US" dirty="0"/>
              <a:t>Hepatitis A IgM Ab (</a:t>
            </a:r>
            <a:r>
              <a:rPr lang="en-US" dirty="0">
                <a:solidFill>
                  <a:srgbClr val="FFC000"/>
                </a:solidFill>
              </a:rPr>
              <a:t>Acute</a:t>
            </a:r>
            <a:r>
              <a:rPr lang="en-US" dirty="0"/>
              <a:t>)</a:t>
            </a:r>
          </a:p>
          <a:p>
            <a:r>
              <a:rPr lang="en-US" dirty="0"/>
              <a:t>Hepatitis A IgM Ab Reflex Hepatitis Panel (</a:t>
            </a:r>
            <a:r>
              <a:rPr lang="en-US" dirty="0">
                <a:solidFill>
                  <a:srgbClr val="FFC000"/>
                </a:solidFill>
              </a:rPr>
              <a:t>If IgM is </a:t>
            </a:r>
            <a:r>
              <a:rPr lang="en-US" dirty="0" err="1">
                <a:solidFill>
                  <a:srgbClr val="FFC000"/>
                </a:solidFill>
              </a:rPr>
              <a:t>Neg</a:t>
            </a:r>
            <a:r>
              <a:rPr lang="en-US" dirty="0">
                <a:solidFill>
                  <a:srgbClr val="FFC000"/>
                </a:solidFill>
              </a:rPr>
              <a:t> and ALT is elevated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2917" y="2975010"/>
            <a:ext cx="389959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Hepatitis B Core IgM Ab (</a:t>
            </a:r>
            <a:r>
              <a:rPr lang="en-US" dirty="0">
                <a:solidFill>
                  <a:srgbClr val="FFC000"/>
                </a:solidFill>
              </a:rPr>
              <a:t>Acute</a:t>
            </a:r>
            <a:r>
              <a:rPr lang="en-US" dirty="0"/>
              <a:t>)</a:t>
            </a:r>
          </a:p>
          <a:p>
            <a:r>
              <a:rPr lang="en-US" dirty="0"/>
              <a:t>Hepatitis B Core Total Ab (</a:t>
            </a:r>
            <a:r>
              <a:rPr lang="en-US" dirty="0">
                <a:solidFill>
                  <a:srgbClr val="FFC000"/>
                </a:solidFill>
              </a:rPr>
              <a:t>Immunity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2610" y="4510961"/>
            <a:ext cx="7520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Hepatitis Panel (</a:t>
            </a:r>
            <a:r>
              <a:rPr lang="en-US" dirty="0" err="1">
                <a:solidFill>
                  <a:srgbClr val="FFC000"/>
                </a:solidFill>
              </a:rPr>
              <a:t>Hep</a:t>
            </a:r>
            <a:r>
              <a:rPr lang="en-US" dirty="0">
                <a:solidFill>
                  <a:srgbClr val="FFC000"/>
                </a:solidFill>
              </a:rPr>
              <a:t> A IgM, </a:t>
            </a:r>
            <a:r>
              <a:rPr lang="en-US" dirty="0" err="1">
                <a:solidFill>
                  <a:srgbClr val="FFC000"/>
                </a:solidFill>
              </a:rPr>
              <a:t>BsAg</a:t>
            </a:r>
            <a:r>
              <a:rPr lang="en-US" dirty="0">
                <a:solidFill>
                  <a:srgbClr val="FFC000"/>
                </a:solidFill>
              </a:rPr>
              <a:t>, B Core IgM, C Ab</a:t>
            </a:r>
            <a:r>
              <a:rPr lang="en-US" dirty="0"/>
              <a:t>)</a:t>
            </a:r>
          </a:p>
          <a:p>
            <a:r>
              <a:rPr lang="en-US" dirty="0"/>
              <a:t>Hepatitis Panel reflex </a:t>
            </a:r>
            <a:r>
              <a:rPr lang="en-US" dirty="0" err="1"/>
              <a:t>Hep</a:t>
            </a:r>
            <a:r>
              <a:rPr lang="en-US" dirty="0"/>
              <a:t> C PCR  (</a:t>
            </a:r>
            <a:r>
              <a:rPr lang="en-US" dirty="0" err="1">
                <a:solidFill>
                  <a:srgbClr val="FFC000"/>
                </a:solidFill>
              </a:rPr>
              <a:t>Hep</a:t>
            </a:r>
            <a:r>
              <a:rPr lang="en-US" dirty="0">
                <a:solidFill>
                  <a:srgbClr val="FFC000"/>
                </a:solidFill>
              </a:rPr>
              <a:t> A IgM, </a:t>
            </a:r>
            <a:r>
              <a:rPr lang="en-US" dirty="0" err="1">
                <a:solidFill>
                  <a:srgbClr val="FFC000"/>
                </a:solidFill>
              </a:rPr>
              <a:t>BsAg</a:t>
            </a:r>
            <a:r>
              <a:rPr lang="en-US" dirty="0">
                <a:solidFill>
                  <a:srgbClr val="FFC000"/>
                </a:solidFill>
              </a:rPr>
              <a:t>, B Core IgM, C Ab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848" y="3675453"/>
            <a:ext cx="6006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Hepatitis C Ab (</a:t>
            </a:r>
            <a:r>
              <a:rPr lang="en-US" dirty="0">
                <a:solidFill>
                  <a:srgbClr val="FFC000"/>
                </a:solidFill>
              </a:rPr>
              <a:t>Screening/Diagnostic</a:t>
            </a:r>
            <a:r>
              <a:rPr lang="en-US" dirty="0"/>
              <a:t>)</a:t>
            </a:r>
          </a:p>
          <a:p>
            <a:r>
              <a:rPr lang="en-US" dirty="0"/>
              <a:t>Hepatitis C Ab reflex </a:t>
            </a:r>
            <a:r>
              <a:rPr lang="en-US" dirty="0" err="1"/>
              <a:t>Hep</a:t>
            </a:r>
            <a:r>
              <a:rPr lang="en-US" dirty="0"/>
              <a:t> C PCR  (</a:t>
            </a:r>
            <a:r>
              <a:rPr lang="en-US" dirty="0">
                <a:solidFill>
                  <a:srgbClr val="FFC000"/>
                </a:solidFill>
              </a:rPr>
              <a:t>Screening/Diagnostic</a:t>
            </a:r>
            <a:r>
              <a:rPr lang="en-US" dirty="0"/>
              <a:t>)</a:t>
            </a:r>
          </a:p>
        </p:txBody>
      </p:sp>
      <p:pic>
        <p:nvPicPr>
          <p:cNvPr id="2050" name="Picture 2" descr="Image result for confusing do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672" y="106597"/>
            <a:ext cx="2616503" cy="174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8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07" y="170157"/>
            <a:ext cx="10190326" cy="646331"/>
          </a:xfr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Duplicate Checking and Related Results</a:t>
            </a:r>
          </a:p>
        </p:txBody>
      </p:sp>
      <p:pic>
        <p:nvPicPr>
          <p:cNvPr id="3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65" y="1037259"/>
            <a:ext cx="6244716" cy="26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9" y="3736388"/>
            <a:ext cx="10620375" cy="287355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1285873" y="5086348"/>
            <a:ext cx="628652" cy="904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73387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Related Results are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17447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262" y="884706"/>
            <a:ext cx="6310313" cy="5796419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5400000">
            <a:off x="7205663" y="1252538"/>
            <a:ext cx="476250" cy="2505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934449" y="2151132"/>
            <a:ext cx="3067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Related Results</a:t>
            </a:r>
          </a:p>
          <a:p>
            <a:r>
              <a:rPr lang="en-US" sz="2000" b="1" dirty="0"/>
              <a:t>Implemented in EMR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097" y="145017"/>
            <a:ext cx="570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Hemoglobin A1C Order volumes</a:t>
            </a:r>
          </a:p>
        </p:txBody>
      </p:sp>
    </p:spTree>
    <p:extLst>
      <p:ext uri="{BB962C8B-B14F-4D97-AF65-F5344CB8AC3E}">
        <p14:creationId xmlns:p14="http://schemas.microsoft.com/office/powerpoint/2010/main" val="3839643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Closing Remarks/Conclusions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3" y="1976284"/>
            <a:ext cx="10883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Only order a test if the results will change your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CDS should not be used to solve the organization’s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rgbClr val="FFC000"/>
                </a:solidFill>
              </a:rPr>
              <a:t>Remember the Five Rights of CDS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8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4000" b="1" i="1" dirty="0">
                <a:solidFill>
                  <a:srgbClr val="FFC000"/>
                </a:solidFill>
              </a:rPr>
              <a:t>Collaboration in advance/Buy-in is the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11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DA4C-67B7-41DF-9697-5E5B262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22320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596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63" y="-76200"/>
            <a:ext cx="12187237" cy="70167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B6770"/>
                </a:solidFill>
                <a:latin typeface="+mj-lt"/>
              </a:rPr>
              <a:t>Share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rgbClr val="5B6770"/>
                </a:solidFill>
                <a:latin typeface="+mj-lt"/>
              </a:rPr>
              <a:t>your session feedback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F1E4C-13B6-4CDB-B122-8BD1EF1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705140"/>
            <a:ext cx="3669154" cy="58145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CD6DC2-14EA-488F-840C-B37988E0BD67}"/>
              </a:ext>
            </a:extLst>
          </p:cNvPr>
          <p:cNvGrpSpPr/>
          <p:nvPr/>
        </p:nvGrpSpPr>
        <p:grpSpPr>
          <a:xfrm>
            <a:off x="2269395" y="718161"/>
            <a:ext cx="3669154" cy="5808479"/>
            <a:chOff x="1470611" y="1123414"/>
            <a:chExt cx="3670110" cy="5809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E30DEE-5B66-413C-8469-6ED2AF08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611" y="1123414"/>
              <a:ext cx="3670110" cy="5809992"/>
            </a:xfrm>
            <a:prstGeom prst="rect">
              <a:avLst/>
            </a:prstGeom>
          </p:spPr>
        </p:pic>
        <p:pic>
          <p:nvPicPr>
            <p:cNvPr id="1026" name="Picture 2" descr="f6b37269-30a2-42b4-a348-e623eec528d5@prod">
              <a:extLst>
                <a:ext uri="{FF2B5EF4-FFF2-40B4-BE49-F238E27FC236}">
                  <a16:creationId xmlns:a16="http://schemas.microsoft.com/office/drawing/2014/main" id="{AE99DD90-5A02-4F17-B774-1704B6D9A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63"/>
            <a:stretch/>
          </p:blipFill>
          <p:spPr bwMode="auto">
            <a:xfrm>
              <a:off x="2137239" y="1764791"/>
              <a:ext cx="2404872" cy="2223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f6b37269-30a2-42b4-a348-e623eec528d5@prod">
              <a:extLst>
                <a:ext uri="{FF2B5EF4-FFF2-40B4-BE49-F238E27FC236}">
                  <a16:creationId xmlns:a16="http://schemas.microsoft.com/office/drawing/2014/main" id="{A9CD5A80-2F47-4538-B333-D094DCF5C1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42" b="13454"/>
            <a:stretch/>
          </p:blipFill>
          <p:spPr bwMode="auto">
            <a:xfrm>
              <a:off x="2137239" y="4232313"/>
              <a:ext cx="2404872" cy="151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D9567B-9529-43F6-8035-6052F21D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7858" y="3923085"/>
              <a:ext cx="2367979" cy="264508"/>
            </a:xfrm>
            <a:prstGeom prst="rect">
              <a:avLst/>
            </a:prstGeom>
          </p:spPr>
        </p:pic>
        <p:pic>
          <p:nvPicPr>
            <p:cNvPr id="10" name="Picture 2" descr="f6b37269-30a2-42b4-a348-e623eec528d5@prod">
              <a:extLst>
                <a:ext uri="{FF2B5EF4-FFF2-40B4-BE49-F238E27FC236}">
                  <a16:creationId xmlns:a16="http://schemas.microsoft.com/office/drawing/2014/main" id="{BA462BDE-C00E-4406-A976-0EAD91863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135"/>
            <a:stretch/>
          </p:blipFill>
          <p:spPr bwMode="auto">
            <a:xfrm>
              <a:off x="2137239" y="5733389"/>
              <a:ext cx="2404872" cy="294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9415EC2D-C631-4FD8-93CF-C329088C64EC}"/>
              </a:ext>
            </a:extLst>
          </p:cNvPr>
          <p:cNvSpPr/>
          <p:nvPr/>
        </p:nvSpPr>
        <p:spPr>
          <a:xfrm>
            <a:off x="1848319" y="3407069"/>
            <a:ext cx="978153" cy="484506"/>
          </a:xfrm>
          <a:prstGeom prst="stripedRightArrow">
            <a:avLst/>
          </a:prstGeom>
          <a:solidFill>
            <a:srgbClr val="F57B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565813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24742\Downloads\ThinkstockPhotos-51753628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t="15762" b="18191"/>
          <a:stretch/>
        </p:blipFill>
        <p:spPr bwMode="auto">
          <a:xfrm>
            <a:off x="8058557" y="1143597"/>
            <a:ext cx="4131857" cy="479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4172" y="2210118"/>
            <a:ext cx="7313295" cy="232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>
                <a:latin typeface="Roboto Black" panose="02000000000000000000" pitchFamily="2" charset="0"/>
                <a:ea typeface="Roboto Black" panose="02000000000000000000" pitchFamily="2" charset="0"/>
              </a:rPr>
              <a:t>3 most significant causes of patient harm:</a:t>
            </a:r>
          </a:p>
          <a:p>
            <a:pPr marL="285664" indent="-285664">
              <a:spcBef>
                <a:spcPts val="1799"/>
              </a:spcBef>
              <a:buFont typeface="Arial" pitchFamily="34" charset="0"/>
              <a:buChar char="•"/>
            </a:pPr>
            <a:r>
              <a:rPr lang="en-US" sz="2399" dirty="0"/>
              <a:t>Ordering the </a:t>
            </a:r>
            <a:r>
              <a:rPr lang="en-US" sz="2399" dirty="0">
                <a:solidFill>
                  <a:srgbClr val="A6192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wrong</a:t>
            </a:r>
            <a:r>
              <a:rPr lang="en-US" sz="2399" dirty="0"/>
              <a:t> test</a:t>
            </a:r>
          </a:p>
          <a:p>
            <a:pPr marL="285664" indent="-285664">
              <a:spcBef>
                <a:spcPts val="1799"/>
              </a:spcBef>
              <a:buClr>
                <a:srgbClr val="5C6770"/>
              </a:buClr>
              <a:buFont typeface="Arial" pitchFamily="34" charset="0"/>
              <a:buChar char="•"/>
            </a:pPr>
            <a:r>
              <a:rPr lang="en-US" sz="2399" dirty="0">
                <a:solidFill>
                  <a:srgbClr val="A6192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Failing</a:t>
            </a:r>
            <a:r>
              <a:rPr lang="en-US" sz="2399" dirty="0"/>
              <a:t> to retrieve a test result</a:t>
            </a:r>
          </a:p>
          <a:p>
            <a:pPr marL="285664" indent="-285664">
              <a:spcBef>
                <a:spcPts val="1799"/>
              </a:spcBef>
              <a:buClr>
                <a:srgbClr val="5C6770"/>
              </a:buClr>
              <a:buFont typeface="Arial" pitchFamily="34" charset="0"/>
              <a:buChar char="•"/>
            </a:pPr>
            <a:r>
              <a:rPr lang="en-US" sz="2399" dirty="0">
                <a:solidFill>
                  <a:srgbClr val="A6192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Misinterpreting</a:t>
            </a:r>
            <a:r>
              <a:rPr lang="en-US" sz="2399" dirty="0"/>
              <a:t> a test result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66801" y="2120644"/>
            <a:ext cx="6475313" cy="2411719"/>
            <a:chOff x="1676400" y="1676400"/>
            <a:chExt cx="6477000" cy="2412349"/>
          </a:xfrm>
        </p:grpSpPr>
        <p:sp>
          <p:nvSpPr>
            <p:cNvPr id="4" name="TextBox 3"/>
            <p:cNvSpPr txBox="1"/>
            <p:nvPr/>
          </p:nvSpPr>
          <p:spPr>
            <a:xfrm>
              <a:off x="1676400" y="1676400"/>
              <a:ext cx="647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99" b="1" dirty="0">
                  <a:solidFill>
                    <a:srgbClr val="A6192E"/>
                  </a:solidFill>
                </a:rPr>
                <a:t>13</a:t>
              </a:r>
              <a:r>
                <a:rPr lang="en-US" sz="3599" dirty="0">
                  <a:solidFill>
                    <a:srgbClr val="969696"/>
                  </a:solidFill>
                </a:rPr>
                <a:t> </a:t>
              </a:r>
              <a:r>
                <a:rPr lang="en-US" sz="3599" dirty="0"/>
                <a:t>billion test performed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6400" y="2614792"/>
              <a:ext cx="647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99" b="1" dirty="0">
                  <a:solidFill>
                    <a:srgbClr val="A6192E"/>
                  </a:solidFill>
                </a:rPr>
                <a:t>70% </a:t>
              </a:r>
              <a:r>
                <a:rPr lang="en-US" sz="3599" dirty="0"/>
                <a:t>decisions based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76400" y="3442418"/>
              <a:ext cx="647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99" b="1" dirty="0">
                  <a:solidFill>
                    <a:srgbClr val="A6192E"/>
                  </a:solidFill>
                </a:rPr>
                <a:t>10–30% </a:t>
              </a:r>
              <a:r>
                <a:rPr lang="en-US" sz="3599" dirty="0"/>
                <a:t>unnecessary </a:t>
              </a:r>
            </a:p>
          </p:txBody>
        </p:sp>
      </p:grp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526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4742\Downloads\ThinkstockPhotos-64667390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3185" r="12398" b="7385"/>
          <a:stretch/>
        </p:blipFill>
        <p:spPr bwMode="auto">
          <a:xfrm>
            <a:off x="1588" y="13003"/>
            <a:ext cx="12186686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8" y="2054528"/>
            <a:ext cx="5561012" cy="701675"/>
          </a:xfrm>
          <a:solidFill>
            <a:srgbClr val="404040">
              <a:alpha val="80000"/>
            </a:srgbClr>
          </a:solidFill>
        </p:spPr>
        <p:txBody>
          <a:bodyPr vert="horz" lIns="36576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Trends in Healthcare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2759" y="2858714"/>
            <a:ext cx="198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54AEE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Laboratory </a:t>
            </a:r>
          </a:p>
          <a:p>
            <a:pPr algn="ctr"/>
            <a:r>
              <a:rPr lang="en-US" sz="2500" dirty="0">
                <a:solidFill>
                  <a:srgbClr val="54AEE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Stewardship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371" y="5232516"/>
            <a:ext cx="1968008" cy="492443"/>
          </a:xfrm>
          <a:custGeom>
            <a:avLst/>
            <a:gdLst>
              <a:gd name="connsiteX0" fmla="*/ 0 w 1952105"/>
              <a:gd name="connsiteY0" fmla="*/ 0 h 584775"/>
              <a:gd name="connsiteX1" fmla="*/ 1952105 w 1952105"/>
              <a:gd name="connsiteY1" fmla="*/ 0 h 584775"/>
              <a:gd name="connsiteX2" fmla="*/ 1952105 w 1952105"/>
              <a:gd name="connsiteY2" fmla="*/ 584775 h 584775"/>
              <a:gd name="connsiteX3" fmla="*/ 0 w 1952105"/>
              <a:gd name="connsiteY3" fmla="*/ 584775 h 584775"/>
              <a:gd name="connsiteX4" fmla="*/ 0 w 1952105"/>
              <a:gd name="connsiteY4" fmla="*/ 0 h 584775"/>
              <a:gd name="connsiteX0" fmla="*/ 0 w 1952105"/>
              <a:gd name="connsiteY0" fmla="*/ 0 h 584775"/>
              <a:gd name="connsiteX1" fmla="*/ 1952105 w 1952105"/>
              <a:gd name="connsiteY1" fmla="*/ 0 h 584775"/>
              <a:gd name="connsiteX2" fmla="*/ 1952105 w 1952105"/>
              <a:gd name="connsiteY2" fmla="*/ 584775 h 584775"/>
              <a:gd name="connsiteX3" fmla="*/ 0 w 1952105"/>
              <a:gd name="connsiteY3" fmla="*/ 584775 h 584775"/>
              <a:gd name="connsiteX4" fmla="*/ 0 w 1952105"/>
              <a:gd name="connsiteY4" fmla="*/ 0 h 584775"/>
              <a:gd name="connsiteX0" fmla="*/ 0 w 1952105"/>
              <a:gd name="connsiteY0" fmla="*/ 0 h 584775"/>
              <a:gd name="connsiteX1" fmla="*/ 1952105 w 1952105"/>
              <a:gd name="connsiteY1" fmla="*/ 0 h 584775"/>
              <a:gd name="connsiteX2" fmla="*/ 1952105 w 1952105"/>
              <a:gd name="connsiteY2" fmla="*/ 584775 h 584775"/>
              <a:gd name="connsiteX3" fmla="*/ 0 w 1952105"/>
              <a:gd name="connsiteY3" fmla="*/ 584775 h 584775"/>
              <a:gd name="connsiteX4" fmla="*/ 0 w 1952105"/>
              <a:gd name="connsiteY4" fmla="*/ 0 h 584775"/>
              <a:gd name="connsiteX0" fmla="*/ 0 w 1968008"/>
              <a:gd name="connsiteY0" fmla="*/ 0 h 584775"/>
              <a:gd name="connsiteX1" fmla="*/ 1952105 w 1968008"/>
              <a:gd name="connsiteY1" fmla="*/ 0 h 584775"/>
              <a:gd name="connsiteX2" fmla="*/ 1968008 w 1968008"/>
              <a:gd name="connsiteY2" fmla="*/ 584775 h 584775"/>
              <a:gd name="connsiteX3" fmla="*/ 0 w 1968008"/>
              <a:gd name="connsiteY3" fmla="*/ 584775 h 584775"/>
              <a:gd name="connsiteX4" fmla="*/ 0 w 1968008"/>
              <a:gd name="connsiteY4" fmla="*/ 0 h 584775"/>
              <a:gd name="connsiteX0" fmla="*/ 0 w 1968008"/>
              <a:gd name="connsiteY0" fmla="*/ 0 h 584775"/>
              <a:gd name="connsiteX1" fmla="*/ 1952105 w 1968008"/>
              <a:gd name="connsiteY1" fmla="*/ 0 h 584775"/>
              <a:gd name="connsiteX2" fmla="*/ 1968008 w 1968008"/>
              <a:gd name="connsiteY2" fmla="*/ 584775 h 584775"/>
              <a:gd name="connsiteX3" fmla="*/ 0 w 1968008"/>
              <a:gd name="connsiteY3" fmla="*/ 584775 h 584775"/>
              <a:gd name="connsiteX4" fmla="*/ 0 w 1968008"/>
              <a:gd name="connsiteY4" fmla="*/ 0 h 584775"/>
              <a:gd name="connsiteX0" fmla="*/ 0 w 1968008"/>
              <a:gd name="connsiteY0" fmla="*/ 0 h 584775"/>
              <a:gd name="connsiteX1" fmla="*/ 1952105 w 1968008"/>
              <a:gd name="connsiteY1" fmla="*/ 0 h 584775"/>
              <a:gd name="connsiteX2" fmla="*/ 1968008 w 1968008"/>
              <a:gd name="connsiteY2" fmla="*/ 584775 h 584775"/>
              <a:gd name="connsiteX3" fmla="*/ 0 w 1968008"/>
              <a:gd name="connsiteY3" fmla="*/ 584775 h 584775"/>
              <a:gd name="connsiteX4" fmla="*/ 0 w 196800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008" h="584775">
                <a:moveTo>
                  <a:pt x="0" y="0"/>
                </a:moveTo>
                <a:lnTo>
                  <a:pt x="1952105" y="0"/>
                </a:lnTo>
                <a:cubicBezTo>
                  <a:pt x="1868616" y="186974"/>
                  <a:pt x="1852713" y="389849"/>
                  <a:pt x="1968008" y="584775"/>
                </a:cubicBez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8824"/>
            </a:srgb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Pharmacy Utilization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9933228" y="4743138"/>
            <a:ext cx="1595120" cy="492443"/>
          </a:xfrm>
          <a:custGeom>
            <a:avLst/>
            <a:gdLst>
              <a:gd name="connsiteX0" fmla="*/ 0 w 1595120"/>
              <a:gd name="connsiteY0" fmla="*/ 0 h 584775"/>
              <a:gd name="connsiteX1" fmla="*/ 1595120 w 1595120"/>
              <a:gd name="connsiteY1" fmla="*/ 0 h 584775"/>
              <a:gd name="connsiteX2" fmla="*/ 1595120 w 1595120"/>
              <a:gd name="connsiteY2" fmla="*/ 584775 h 584775"/>
              <a:gd name="connsiteX3" fmla="*/ 0 w 1595120"/>
              <a:gd name="connsiteY3" fmla="*/ 584775 h 584775"/>
              <a:gd name="connsiteX4" fmla="*/ 0 w 1595120"/>
              <a:gd name="connsiteY4" fmla="*/ 0 h 584775"/>
              <a:gd name="connsiteX0" fmla="*/ 0 w 1595120"/>
              <a:gd name="connsiteY0" fmla="*/ 0 h 584775"/>
              <a:gd name="connsiteX1" fmla="*/ 1595120 w 1595120"/>
              <a:gd name="connsiteY1" fmla="*/ 0 h 584775"/>
              <a:gd name="connsiteX2" fmla="*/ 1595120 w 1595120"/>
              <a:gd name="connsiteY2" fmla="*/ 584775 h 584775"/>
              <a:gd name="connsiteX3" fmla="*/ 0 w 1595120"/>
              <a:gd name="connsiteY3" fmla="*/ 584775 h 584775"/>
              <a:gd name="connsiteX4" fmla="*/ 0 w 1595120"/>
              <a:gd name="connsiteY4" fmla="*/ 0 h 584775"/>
              <a:gd name="connsiteX0" fmla="*/ 0 w 1595120"/>
              <a:gd name="connsiteY0" fmla="*/ 0 h 584775"/>
              <a:gd name="connsiteX1" fmla="*/ 1595120 w 1595120"/>
              <a:gd name="connsiteY1" fmla="*/ 0 h 584775"/>
              <a:gd name="connsiteX2" fmla="*/ 1595120 w 1595120"/>
              <a:gd name="connsiteY2" fmla="*/ 584775 h 584775"/>
              <a:gd name="connsiteX3" fmla="*/ 0 w 1595120"/>
              <a:gd name="connsiteY3" fmla="*/ 584775 h 584775"/>
              <a:gd name="connsiteX4" fmla="*/ 0 w 1595120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20" h="584775">
                <a:moveTo>
                  <a:pt x="0" y="0"/>
                </a:moveTo>
                <a:lnTo>
                  <a:pt x="1595120" y="0"/>
                </a:lnTo>
                <a:lnTo>
                  <a:pt x="1595120" y="584775"/>
                </a:lnTo>
                <a:lnTo>
                  <a:pt x="0" y="584775"/>
                </a:lnTo>
                <a:cubicBezTo>
                  <a:pt x="72362" y="412875"/>
                  <a:pt x="124990" y="231106"/>
                  <a:pt x="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Antimicrobial Stewardship</a:t>
            </a:r>
          </a:p>
        </p:txBody>
      </p:sp>
      <p:sp>
        <p:nvSpPr>
          <p:cNvPr id="9" name="Rectangle 8"/>
          <p:cNvSpPr/>
          <p:nvPr/>
        </p:nvSpPr>
        <p:spPr>
          <a:xfrm>
            <a:off x="8472574" y="687911"/>
            <a:ext cx="1371600" cy="492443"/>
          </a:xfrm>
          <a:custGeom>
            <a:avLst/>
            <a:gdLst>
              <a:gd name="connsiteX0" fmla="*/ 0 w 1371600"/>
              <a:gd name="connsiteY0" fmla="*/ 0 h 584775"/>
              <a:gd name="connsiteX1" fmla="*/ 1371600 w 1371600"/>
              <a:gd name="connsiteY1" fmla="*/ 0 h 584775"/>
              <a:gd name="connsiteX2" fmla="*/ 1371600 w 1371600"/>
              <a:gd name="connsiteY2" fmla="*/ 584775 h 584775"/>
              <a:gd name="connsiteX3" fmla="*/ 0 w 1371600"/>
              <a:gd name="connsiteY3" fmla="*/ 584775 h 584775"/>
              <a:gd name="connsiteX4" fmla="*/ 0 w 1371600"/>
              <a:gd name="connsiteY4" fmla="*/ 0 h 584775"/>
              <a:gd name="connsiteX0" fmla="*/ 0 w 1371600"/>
              <a:gd name="connsiteY0" fmla="*/ 0 h 584775"/>
              <a:gd name="connsiteX1" fmla="*/ 1371600 w 1371600"/>
              <a:gd name="connsiteY1" fmla="*/ 0 h 584775"/>
              <a:gd name="connsiteX2" fmla="*/ 1371600 w 1371600"/>
              <a:gd name="connsiteY2" fmla="*/ 584775 h 584775"/>
              <a:gd name="connsiteX3" fmla="*/ 0 w 1371600"/>
              <a:gd name="connsiteY3" fmla="*/ 584775 h 584775"/>
              <a:gd name="connsiteX4" fmla="*/ 0 w 1371600"/>
              <a:gd name="connsiteY4" fmla="*/ 0 h 584775"/>
              <a:gd name="connsiteX0" fmla="*/ 0 w 1371600"/>
              <a:gd name="connsiteY0" fmla="*/ 0 h 584775"/>
              <a:gd name="connsiteX1" fmla="*/ 1371600 w 1371600"/>
              <a:gd name="connsiteY1" fmla="*/ 0 h 584775"/>
              <a:gd name="connsiteX2" fmla="*/ 1371600 w 1371600"/>
              <a:gd name="connsiteY2" fmla="*/ 584775 h 584775"/>
              <a:gd name="connsiteX3" fmla="*/ 0 w 1371600"/>
              <a:gd name="connsiteY3" fmla="*/ 584775 h 584775"/>
              <a:gd name="connsiteX4" fmla="*/ 0 w 1371600"/>
              <a:gd name="connsiteY4" fmla="*/ 0 h 584775"/>
              <a:gd name="connsiteX0" fmla="*/ 0 w 1371600"/>
              <a:gd name="connsiteY0" fmla="*/ 0 h 584775"/>
              <a:gd name="connsiteX1" fmla="*/ 1371600 w 1371600"/>
              <a:gd name="connsiteY1" fmla="*/ 0 h 584775"/>
              <a:gd name="connsiteX2" fmla="*/ 1371600 w 1371600"/>
              <a:gd name="connsiteY2" fmla="*/ 584775 h 584775"/>
              <a:gd name="connsiteX3" fmla="*/ 0 w 1371600"/>
              <a:gd name="connsiteY3" fmla="*/ 584775 h 584775"/>
              <a:gd name="connsiteX4" fmla="*/ 0 w 1371600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584775">
                <a:moveTo>
                  <a:pt x="0" y="0"/>
                </a:moveTo>
                <a:lnTo>
                  <a:pt x="1371600" y="0"/>
                </a:lnTo>
                <a:lnTo>
                  <a:pt x="1371600" y="584775"/>
                </a:lnTo>
                <a:lnTo>
                  <a:pt x="0" y="584775"/>
                </a:lnTo>
                <a:cubicBezTo>
                  <a:pt x="55418" y="463741"/>
                  <a:pt x="135467" y="259580"/>
                  <a:pt x="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Blood Utilization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7894" y="378991"/>
            <a:ext cx="2171349" cy="492443"/>
          </a:xfrm>
          <a:custGeom>
            <a:avLst/>
            <a:gdLst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0 w 1705956"/>
              <a:gd name="connsiteY3" fmla="*/ 584775 h 584775"/>
              <a:gd name="connsiteX4" fmla="*/ 0 w 1705956"/>
              <a:gd name="connsiteY4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37492 w 1705956"/>
              <a:gd name="connsiteY3" fmla="*/ 582939 h 584775"/>
              <a:gd name="connsiteX4" fmla="*/ 0 w 1705956"/>
              <a:gd name="connsiteY4" fmla="*/ 584775 h 584775"/>
              <a:gd name="connsiteX5" fmla="*/ 0 w 1705956"/>
              <a:gd name="connsiteY5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20157 w 1705956"/>
              <a:gd name="connsiteY3" fmla="*/ 582939 h 584775"/>
              <a:gd name="connsiteX4" fmla="*/ 0 w 1705956"/>
              <a:gd name="connsiteY4" fmla="*/ 584775 h 584775"/>
              <a:gd name="connsiteX5" fmla="*/ 0 w 1705956"/>
              <a:gd name="connsiteY5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20157 w 1705956"/>
              <a:gd name="connsiteY3" fmla="*/ 582939 h 584775"/>
              <a:gd name="connsiteX4" fmla="*/ 625795 w 1705956"/>
              <a:gd name="connsiteY4" fmla="*/ 582939 h 584775"/>
              <a:gd name="connsiteX5" fmla="*/ 0 w 1705956"/>
              <a:gd name="connsiteY5" fmla="*/ 584775 h 584775"/>
              <a:gd name="connsiteX6" fmla="*/ 0 w 1705956"/>
              <a:gd name="connsiteY6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20157 w 1705956"/>
              <a:gd name="connsiteY3" fmla="*/ 582939 h 584775"/>
              <a:gd name="connsiteX4" fmla="*/ 625795 w 1705956"/>
              <a:gd name="connsiteY4" fmla="*/ 582939 h 584775"/>
              <a:gd name="connsiteX5" fmla="*/ 0 w 1705956"/>
              <a:gd name="connsiteY5" fmla="*/ 584775 h 584775"/>
              <a:gd name="connsiteX6" fmla="*/ 0 w 1705956"/>
              <a:gd name="connsiteY6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20157 w 1705956"/>
              <a:gd name="connsiteY3" fmla="*/ 582939 h 584775"/>
              <a:gd name="connsiteX4" fmla="*/ 625795 w 1705956"/>
              <a:gd name="connsiteY4" fmla="*/ 582939 h 584775"/>
              <a:gd name="connsiteX5" fmla="*/ 0 w 1705956"/>
              <a:gd name="connsiteY5" fmla="*/ 584775 h 584775"/>
              <a:gd name="connsiteX6" fmla="*/ 0 w 1705956"/>
              <a:gd name="connsiteY6" fmla="*/ 0 h 584775"/>
              <a:gd name="connsiteX0" fmla="*/ 0 w 1705956"/>
              <a:gd name="connsiteY0" fmla="*/ 0 h 584775"/>
              <a:gd name="connsiteX1" fmla="*/ 1705956 w 1705956"/>
              <a:gd name="connsiteY1" fmla="*/ 0 h 584775"/>
              <a:gd name="connsiteX2" fmla="*/ 1705956 w 1705956"/>
              <a:gd name="connsiteY2" fmla="*/ 584775 h 584775"/>
              <a:gd name="connsiteX3" fmla="*/ 1020157 w 1705956"/>
              <a:gd name="connsiteY3" fmla="*/ 582939 h 584775"/>
              <a:gd name="connsiteX4" fmla="*/ 625795 w 1705956"/>
              <a:gd name="connsiteY4" fmla="*/ 582939 h 584775"/>
              <a:gd name="connsiteX5" fmla="*/ 0 w 1705956"/>
              <a:gd name="connsiteY5" fmla="*/ 584775 h 584775"/>
              <a:gd name="connsiteX6" fmla="*/ 0 w 1705956"/>
              <a:gd name="connsiteY6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5956" h="584775">
                <a:moveTo>
                  <a:pt x="0" y="0"/>
                </a:moveTo>
                <a:lnTo>
                  <a:pt x="1705956" y="0"/>
                </a:lnTo>
                <a:lnTo>
                  <a:pt x="1705956" y="584775"/>
                </a:lnTo>
                <a:lnTo>
                  <a:pt x="1020157" y="582939"/>
                </a:lnTo>
                <a:cubicBezTo>
                  <a:pt x="901704" y="552604"/>
                  <a:pt x="748581" y="535269"/>
                  <a:pt x="625795" y="582939"/>
                </a:cubicBez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Radiology Utilization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62931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3075"/>
          <p:cNvGrpSpPr/>
          <p:nvPr/>
        </p:nvGrpSpPr>
        <p:grpSpPr>
          <a:xfrm>
            <a:off x="2996594" y="1512094"/>
            <a:ext cx="1960437" cy="1231106"/>
            <a:chOff x="3351315" y="1681166"/>
            <a:chExt cx="1960437" cy="1231106"/>
          </a:xfrm>
        </p:grpSpPr>
        <p:sp>
          <p:nvSpPr>
            <p:cNvPr id="31" name="Rectangle 30"/>
            <p:cNvSpPr/>
            <p:nvPr/>
          </p:nvSpPr>
          <p:spPr>
            <a:xfrm>
              <a:off x="3351315" y="2450607"/>
              <a:ext cx="1960437" cy="461665"/>
            </a:xfrm>
            <a:prstGeom prst="rect">
              <a:avLst/>
            </a:prstGeom>
            <a:solidFill>
              <a:srgbClr val="22456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of labs have a stewardship program</a:t>
              </a:r>
            </a:p>
          </p:txBody>
        </p:sp>
        <p:sp>
          <p:nvSpPr>
            <p:cNvPr id="3072" name="Rectangle 3071"/>
            <p:cNvSpPr/>
            <p:nvPr/>
          </p:nvSpPr>
          <p:spPr>
            <a:xfrm>
              <a:off x="3812802" y="1681166"/>
              <a:ext cx="97013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224563"/>
                  </a:solidFill>
                  <a:ea typeface="Roboto Black" panose="02000000000000000000" pitchFamily="2" charset="0"/>
                </a:rPr>
                <a:t>1/3</a:t>
              </a:r>
            </a:p>
          </p:txBody>
        </p:sp>
      </p:grpSp>
      <p:grpSp>
        <p:nvGrpSpPr>
          <p:cNvPr id="3073" name="Group 3072"/>
          <p:cNvGrpSpPr/>
          <p:nvPr/>
        </p:nvGrpSpPr>
        <p:grpSpPr>
          <a:xfrm>
            <a:off x="2636442" y="2806457"/>
            <a:ext cx="2680741" cy="1184787"/>
            <a:chOff x="3282135" y="3923222"/>
            <a:chExt cx="2680741" cy="1184787"/>
          </a:xfrm>
        </p:grpSpPr>
        <p:sp>
          <p:nvSpPr>
            <p:cNvPr id="37" name="Rectangle 36"/>
            <p:cNvSpPr/>
            <p:nvPr/>
          </p:nvSpPr>
          <p:spPr>
            <a:xfrm>
              <a:off x="3282135" y="4646344"/>
              <a:ext cx="2680741" cy="461665"/>
            </a:xfrm>
            <a:prstGeom prst="rect">
              <a:avLst/>
            </a:prstGeom>
            <a:solidFill>
              <a:srgbClr val="791715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of those labs have a productive and progressing committee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05377" y="3923222"/>
              <a:ext cx="97013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791715"/>
                  </a:solidFill>
                </a:rPr>
                <a:t>1/2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05026" y="2060631"/>
            <a:ext cx="4591574" cy="3030227"/>
            <a:chOff x="5029200" y="1512960"/>
            <a:chExt cx="4591574" cy="3030227"/>
          </a:xfrm>
        </p:grpSpPr>
        <p:sp>
          <p:nvSpPr>
            <p:cNvPr id="3082" name="Rectangle 3081"/>
            <p:cNvSpPr/>
            <p:nvPr/>
          </p:nvSpPr>
          <p:spPr>
            <a:xfrm>
              <a:off x="5035522" y="2050197"/>
              <a:ext cx="4585252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Data Analysis 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Formal Governance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Evidence-Based Recommendations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IT Engagement and Support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Project Management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ea typeface="Georgia" charset="0"/>
                  <a:cs typeface="Georgia" charset="0"/>
                </a:rPr>
                <a:t>Measurement and Reporting</a:t>
              </a:r>
            </a:p>
          </p:txBody>
        </p:sp>
        <p:sp>
          <p:nvSpPr>
            <p:cNvPr id="3081" name="Rectangle 3080"/>
            <p:cNvSpPr/>
            <p:nvPr/>
          </p:nvSpPr>
          <p:spPr>
            <a:xfrm>
              <a:off x="5029200" y="1512960"/>
              <a:ext cx="33028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Georgia" charset="0"/>
                </a:rPr>
                <a:t>Success Factors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539" b="1"/>
          <a:stretch/>
        </p:blipFill>
        <p:spPr>
          <a:xfrm>
            <a:off x="2529011" y="4267200"/>
            <a:ext cx="2895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011" y="4292600"/>
            <a:ext cx="889000" cy="774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Laboratory Stewardship Programs</a:t>
            </a:r>
          </a:p>
        </p:txBody>
      </p:sp>
    </p:spTree>
    <p:extLst>
      <p:ext uri="{BB962C8B-B14F-4D97-AF65-F5344CB8AC3E}">
        <p14:creationId xmlns:p14="http://schemas.microsoft.com/office/powerpoint/2010/main" val="40710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 rot="16200000">
            <a:off x="3071958" y="2490644"/>
            <a:ext cx="4808837" cy="1961151"/>
          </a:xfrm>
          <a:prstGeom prst="triangle">
            <a:avLst>
              <a:gd name="adj" fmla="val 72518"/>
            </a:avLst>
          </a:prstGeom>
          <a:gradFill>
            <a:gsLst>
              <a:gs pos="0">
                <a:schemeClr val="bg1"/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94" y="1686459"/>
            <a:ext cx="1999197" cy="265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51" y="1066799"/>
            <a:ext cx="3429000" cy="480883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17577"/>
            <a:ext cx="11168488" cy="908801"/>
          </a:xfrm>
        </p:spPr>
        <p:txBody>
          <a:bodyPr/>
          <a:lstStyle/>
          <a:p>
            <a:r>
              <a:rPr lang="en-US" dirty="0"/>
              <a:t>NCLS Publication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3000" y="5586675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+mj-lt"/>
                <a:ea typeface="Calibri" panose="020F0502020204030204" pitchFamily="34" charset="0"/>
                <a:hlinkClick r:id="rId5"/>
              </a:rPr>
              <a:t>http://jalm.aaccjnls.org/content/2/2/259</a:t>
            </a:r>
            <a:endParaRPr lang="en-US" dirty="0"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m51bGwsIlZlcnNpb24iOnsiJGlkIjoiMiIsIlZlcnNpb24iOiIzLjEuMSIsIk9yaWdpbmFsQXNzZW1ibHlWZXJzaW9uIjoiMy4xNy4wNi4wMCIsIkVkaXRpb24iOiJCYXNpYyIsIklzUGx1c0VkaXRpb24iOmZhbHN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U1LCJHIjowLCJCIjowfX0sIkFwcGVuZFllYXJPblllYXJDaGFuZ2UiOnRydWUsIkVsYXBzZWRUaW1lRm9ybWF0Ijox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SwiVmVydGljYWxBbGlnbm1lbnQiOjAsIlNtYXJ0Rm9yZWdyb3VuZCI6bnVsb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Jc1Zpc2libGUiOmZhbHNlfX0sIlNob3dFbGFwc2VkVGltZUdyYWRpZW50U3R5bGUiOnRydWV9LCJTY2FsZSI6eyIkaWQiOiIxMjciLCJTdGFydERhdGUiOiIwMDAxLTAxLTAxVDAwOjAwOjAwIiwiRW5kRGF0ZSI6IjIwMTktMDktMDNUMjM6NTk6MDAiLCJGb3JtYXQiOiJNTU0iLCJUeXBlIjo0LCJBdXRvRGF0ZVJhbmdlIjp0cnVlLCJXb3JraW5nRGF5cyI6MTI3LCJUb2RheU1hcmtlclRleHQiOiJUb2RheSIsIkF1dG9TY2FsZVR5cGUiOnRydWV9LCJNaWxlc3RvbmVzIjpbXSwiVGFza3MiOlt7IiRpZCI6IjEyOCIsIkdyb3VwTmFtZSI6bnVsbCwiU3RhcnREYXRlIjoiMjAxNS0wMi0wMVQwMDowMDowMFoiLCJFbmREYXRlIjoiMjAxOS0wOS0wM1QyMzo1OTowMFoiLCJQZXJjZW50YWdlQ29tcGxldGUiOm51bGwsIlN0eWxlIjp7IiRpZCI6IjEyOSIsIlNoYXBlIjow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EzMyIsIkxpbmVDb2xvciI6bnVsbCwiTGluZVdlaWdodCI6MC4wLCJMaW5lVHlwZSI6MCwiUGFyZW50U3R5bGUiOm51bGx9LCJQYXJlbnRTdHlsZSI6bnVsbH0sIkR1cmF0aW9uU3R5bGUiOnsiJGlkIjoiMTM0IiwiRm9udFNldHRpbmdzIjp7IiRpZCI6IjEzNSIsIkZvbnRTaXplIjoxMCwiRm9udE5hbWUiOiJDYWxpYnJpIiwiSXNCb2xkIjpmYWxzZSwiSXNJdGFsaWMiOmZhbHNlLCJJc1VuZGVybGluZWQiOmZhbHNlLCJQYXJlbnRTdHlsZSI6bnVsbH0sIkF1dG9TaXplIjowLCJGb3JlZ3JvdW5kIjp7IiRpZCI6IjEzNiIsIkNvbG9yIjp7IiRyZWYiOiI5MyJ9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xMzciLCJMaW5lQ29sb3IiOm51bGwsIkxpbmVXZWlnaHQiOjAuMCwiTGluZVR5cGUiOjAsIlBhcmVudFN0eWxlIjpudWxsfSwiUGFyZW50U3R5bGUiOm51bGx9LCJIb3Jpem9udGFsQ29ubmVjdG9yU3R5bGUiOnsiJGlkIjoiMTM4IiwiTGluZUNvbG9yIjp7IiRyZWYiOiI5OCJ9LCJMaW5lV2VpZ2h0IjoxLjAsIkxpbmVUeXBlIjowLCJQYXJlbnRTdHlsZSI6bnVsbH0sIlZlcnRpY2FsQ29ubmVjdG9yU3R5bGUiOnsiJGlkIjoiMTM5IiwiTGluZUNvbG9yIjp7IiRyZWYiOiIxMDEi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NDAiLCJNYXJnaW4iOnsiJHJlZiI6IjEwNCJ9LCJQYWRkaW5nIjp7IiRyZWYiOiIxMDUifSwiQmFja2dyb3VuZCI6eyIkaWQiOiIxNDEiLCJDb2xvciI6eyIkaWQiOiIxNDIiLCJBIjoyNTUsIlIiOjAsIkciOjE3NSwiQiI6MjE2fX0sIklzVmlzaWJsZSI6dHJ1ZSwiV2lkdGgiOjAuMCwiSGVpZ2h0IjoxNi4wLCJCb3JkZXJTdHlsZSI6eyIkaWQiOiIxNDMiLCJMaW5lQ29sb3IiOnsiJHJlZiI6IjEwOSJ9LCJMaW5lV2VpZ2h0IjowLjAsIkxpbmVUeXBlIjowLCJQYXJlbnRTdHlsZSI6bnVsbH0sIlBhcmVudFN0eWxlIjpudWxsfSwiVGl0bGVTdHlsZSI6eyIkaWQiOiIxNDQiLCJGb250U2V0dGluZ3MiOnsiJGlkIjoiMTQ1IiwiRm9udFNpemUiOjExLCJGb250TmFtZSI6IkNhbGlicmkiLCJJc0JvbGQiOnRydWUsIklzSXRhbGljIjpmYWxzZSwiSXNVbmRlcmxpbmVkIjpmYWxzZSwiUGFyZW50U3R5bGUiOm51bGx9LCJBdXRvU2l6ZSI6MiwiRm9yZWdyb3VuZCI6eyIkaWQiOiIxNDYiLCJDb2xvciI6eyIkcmVmIjoiMTE0In19LCJNYXhXaWR0aCI6MTg2Ljg5MDcwMTI5Mzk0NTMxLCJNYXhIZWlnaHQiOiJJbmZpbml0eSIsIlNtYXJ0Rm9yZWdyb3VuZElzQWN0aXZlIjpmYWxzZSwiSG9yaXpvbnRhbEFsaWdubWVudCI6MSwiVmVydGljYWxBbGlnbm1lbnQiOjAsIlNtYXJ0Rm9yZWdyb3VuZCI6bnVsbCwiTWFyZ2luIjp7IiRyZWYiOiIxMTUifSwiUGFkZGluZyI6eyIkcmVmIjoiMTE2In0sIkJhY2tncm91bmQiOnsiJHJlZiI6IjExNyJ9LCJJc1Zpc2libGUiOnRydWUsIldpZHRoIjowLjAsIkhlaWdodCI6MC4wLCJCb3JkZXJTdHlsZSI6eyIkaWQiOiIxNDciLCJMaW5lQ29sb3IiOm51bGwsIkxpbmVXZWlnaHQiOjAuMCwiTGluZVR5cGUiOjAsIlBhcmVudFN0eWxlIjpudWxsfSwiUGFyZW50U3R5bGUiOm51bGx9LCJEYXRlU3R5bGUiOnsiJGlkIjoiMTQ4IiwiRm9udFNldHRpbmdzIjp7IiRpZCI6IjE0OSIsIkZvbnRTaXplIjoxMCwiRm9udE5hbWUiOiJDYWxpYnJpIiwiSXNCb2xkIjpmYWxzZSwiSXNJdGFsaWMiOmZhbHNlLCJJc1VuZGVybGluZWQiOmZhbHNlLCJQYXJlbnRTdHlsZSI6bnVsbH0sIkF1dG9TaXplIjowLCJGb3JlZ3JvdW5kIjp7IiRpZCI6IjE1M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UxIiwiTGluZUNvbG9yIjpudWxsLCJMaW5lV2VpZ2h0IjowLjAsIkxpbmVUeXBlIjowLCJQYXJlbnRTdHlsZSI6bnVsbH0sIlBhcmVudFN0eWxlIjpudWxsfSwiRGF0ZUZvcm1hdCI6eyIkcmVmIjoiMTI1In0sIklzVmlzaWJsZSI6dHJ1ZSwiUGFyZW50U3R5bGUiOm51bGx9LCJJbmRleCI6MSwiU21hcnREdXJhdGlvbkFjdGl2YXRlZCI6ZmFsc2UsIkRhdGVGb3JtYXQiOnsiJHJlZiI6IjEyNSJ9LCJJZCI6IjRkNWU1NWYyLWU3NTctNDI2NS1iMzRjLTExOTk4OTdlYzRkNyIsIkltcG9ydElkIjpudWxsLCJUaXRsZSI6IkRhdGEgQW5hbHlzaXMiLCJOb3RlIjpudWxsLCJIeXBlcmxpbmsiOm51bGwsIklzQ2hhbmdlZCI6ZmFsc2UsIklzTmV3IjpmYWxzZX0seyIkaWQiOiIxNTIiLCJHcm91cE5hbWUiOm51bGwsIlN0YXJ0RGF0ZSI6IjIwMTYtMDItMDFUMDA6MDA6MDBaIiwiRW5kRGF0ZSI6IjIwMTktMDktMDNUMjM6NTk6MDBaIiwiUGVyY2VudGFnZUNvbXBsZXRlIjpudWxsLCJTdHlsZSI6eyIkaWQiOiIxNTMiLCJTaGFwZSI6MCwiU2hhcGVUaGlja25lc3MiOjEsIkR1cmF0aW9uRm9ybWF0IjowLCJJbmNsdWRlTm9uV29ya2luZ0RheXNJbkR1cmF0aW9uIjpmYWxzZSwiUGVyY2VudGFnZUNvbXBsZXRlU3R5bGUiOnsiJGlkIjoiMTU0IiwiRm9udFNldHRpbmdzIjp7IiRpZCI6IjE1NSIsIkZvbnRTaXplIjoxMCwiRm9udE5hbWUiOiJDYWxpYnJpIiwiSXNCb2xkIjpmYWxzZSwiSXNJdGFsaWMiOmZhbHNlLCJJc1VuZGVybGluZWQiOmZhbHNlLCJQYXJlbnRTdHlsZSI6bnVsbH0sIkF1dG9TaXplIjowLCJGb3JlZ3JvdW5kIjp7IiRpZCI6IjE1NiIsIkNvbG9yIjp7IiRyZWYiOiI4NiJ9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xNTciLCJMaW5lQ29sb3IiOm51bGwsIkxpbmVXZWlnaHQiOjAuMCwiTGluZVR5cGUiOjAsIlBhcmVudFN0eWxlIjpudWxsfSwiUGFyZW50U3R5bGUiOm51bGx9LCJEdXJhdGlvblN0eWxlIjp7IiRpZCI6IjE1OCIsIkZvbnRTZXR0aW5ncyI6eyIkaWQiOiIxNTkiLCJGb250U2l6ZSI6MTAsIkZvbnROYW1lIjoiQ2FsaWJyaSIsIklzQm9sZCI6ZmFsc2UsIklzSXRhbGljIjpmYWxzZSwiSXNVbmRlcmxpbmVkIjpmYWxzZSwiUGFyZW50U3R5bGUiOm51bGx9LCJBdXRvU2l6ZSI6MCwiRm9yZWdyb3VuZCI6eyIkaWQiOiIxNjAiLCJDb2xvciI6eyIkcmVmIjoiOTMifX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TYxIiwiTGluZUNvbG9yIjpudWxsLCJMaW5lV2VpZ2h0IjowLjAsIkxpbmVUeXBlIjowLCJQYXJlbnRTdHlsZSI6bnVsbH0sIlBhcmVudFN0eWxlIjpudWxsfSwiSG9yaXpvbnRhbENvbm5lY3RvclN0eWxlIjp7IiRpZCI6IjE2MiIsIkxpbmVDb2xvciI6eyIkcmVmIjoiOTgifSwiTGluZVdlaWdodCI6MS4wLCJMaW5lVHlwZSI6MCwiUGFyZW50U3R5bGUiOm51bGx9LCJWZXJ0aWNhbENvbm5lY3RvclN0eWxlIjp7IiRpZCI6IjE2MyIsIkxpbmVDb2xvciI6eyIkcmVmIjoiMTAx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Y0IiwiTWFyZ2luIjp7IiRyZWYiOiIxMDQifSwiUGFkZGluZyI6eyIkcmVmIjoiMTA1In0sIkJhY2tncm91bmQiOnsiJGlkIjoiMTY1IiwiQ29sb3IiOnsiJGlkIjoiMTY2IiwiQSI6MjU1LCJSIjowLCJHIjoxNzUsIkIiOjIxNn19LCJJc1Zpc2libGUiOnRydWUsIldpZHRoIjowLjAsIkhlaWdodCI6MTYuMCwiQm9yZGVyU3R5bGUiOnsiJGlkIjoiMTY3IiwiTGluZUNvbG9yIjp7IiRyZWYiOiIxMDkifSwiTGluZVdlaWdodCI6MC4wLCJMaW5lVHlwZSI6MCwiUGFyZW50U3R5bGUiOm51bGx9LCJQYXJlbnRTdHlsZSI6bnVsbH0sIlRpdGxlU3R5bGUiOnsiJGlkIjoiMTY4IiwiRm9udFNldHRpbmdzIjp7IiRpZCI6IjE2OSIsIkZvbnRTaXplIjoxMSwiRm9udE5hbWUiOiJDYWxpYnJpIiwiSXNCb2xkIjp0cnVlLCJJc0l0YWxpYyI6ZmFsc2UsIklzVW5kZXJsaW5lZCI6ZmFsc2UsIlBhcmVudFN0eWxlIjpudWxsfSwiQXV0b1NpemUiOjAsIkZvcmVncm91bmQiOnsiJGlkIjoiMTcwIiwiQ29sb3IiOnsiJHJlZiI6IjExNCJ9fSwiTWF4V2lkdGgiOjcyMC4wLCJNYXhIZWlnaHQiOiJJbmZpbml0eSIsIlNtYXJ0Rm9yZWdyb3VuZElzQWN0aXZlIjpmYWxzZSwiSG9yaXpvbnRhbEFsaWdubWVudCI6MSwiVmVydGljYWxBbGlnbm1lbnQiOjAsIlNtYXJ0Rm9yZWdyb3VuZCI6bnVsbCwiTWFyZ2luIjp7IiRyZWYiOiIxMTUifSwiUGFkZGluZyI6eyIkcmVmIjoiMTE2In0sIkJhY2tncm91bmQiOnsiJHJlZiI6IjExNyJ9LCJJc1Zpc2libGUiOnRydWUsIldpZHRoIjowLjAsIkhlaWdodCI6MC4wLCJCb3JkZXJTdHlsZSI6eyIkaWQiOiIxNzEiLCJMaW5lQ29sb3IiOm51bGwsIkxpbmVXZWlnaHQiOjAuMCwiTGluZVR5cGUiOjAsIlBhcmVudFN0eWxlIjpudWxsfSwiUGFyZW50U3R5bGUiOm51bGx9LCJEYXRlU3R5bGUiOnsiJGlkIjoiMTcyIiwiRm9udFNldHRpbmdzIjp7IiRpZCI6IjE3MyIsIkZvbnRTaXplIjoxMCwiRm9udE5hbWUiOiJDYWxpYnJpIiwiSXNCb2xkIjpmYWxzZSwiSXNJdGFsaWMiOmZhbHNlLCJJc1VuZGVybGluZWQiOmZhbHNlLCJQYXJlbnRTdHlsZSI6bnVsbH0sIkF1dG9TaXplIjowLCJGb3JlZ3JvdW5kIjp7IiRpZCI6IjE3N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c1IiwiTGluZUNvbG9yIjpudWxsLCJMaW5lV2VpZ2h0IjowLjAsIkxpbmVUeXBlIjowLCJQYXJlbnRTdHlsZSI6bnVsbH0sIlBhcmVudFN0eWxlIjpudWxsfSwiRGF0ZUZvcm1hdCI6eyIkcmVmIjoiMTI1In0sIklzVmlzaWJsZSI6dHJ1ZSwiUGFyZW50U3R5bGUiOm51bGx9LCJJbmRleCI6MiwiU21hcnREdXJhdGlvbkFjdGl2YXRlZCI6ZmFsc2UsIkRhdGVGb3JtYXQiOnsiJHJlZiI6IjEyNSJ9LCJJZCI6ImFiZWU3NzI1LTRkZjEtNDNjOC1iYmNjLWIyOTYyMTE4MGU2MiIsIkltcG9ydElkIjpudWxsLCJUaXRsZSI6IlN0YW5kYXJkcyBhcHByb3ZlZCBieSBFRCBDb2xsYWJvcmF0aXZlIiwiTm90ZSI6bnVsbCwiSHlwZXJsaW5rIjpudWxsLCJJc0NoYW5nZWQiOmZhbHNlLCJJc05ldyI6ZmFsc2V9LHsiJGlkIjoiMTc2IiwiR3JvdXBOYW1lIjpudWxsLCJTdGFydERhdGUiOiIyMDE3LTAyLTAxVDAwOjAwOjAwWiIsIkVuZERhdGUiOiIyMDE5LTA5LTAzVDIzOjU5OjAwWiIsIlBlcmNlbnRhZ2VDb21wbGV0ZSI6bnVsbCwiU3R5bGUiOnsiJGlkIjoiMTc3IiwiU2hhcGUiOjAsIlNoYXBlVGhpY2tuZXNzIjoxLCJEdXJhdGlvbkZvcm1hdCI6MCwiSW5jbHVkZU5vbldvcmtpbmdEYXlzSW5EdXJhdGlvbiI6ZmFsc2UsIlBlcmNlbnRhZ2VDb21wbGV0ZVN0eWxlIjp7IiRpZCI6IjE3OCIsIkZvbnRTZXR0aW5ncyI6eyIkaWQiOiIxNzk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xODAiLCJMaW5lQ29sb3IiOm51bGwsIkxpbmVXZWlnaHQiOjAuMCwiTGluZVR5cGUiOjAsIlBhcmVudFN0eWxlIjpudWxsfSwiUGFyZW50U3R5bGUiOm51bGx9LCJEdXJhdGlvblN0eWxlIjp7IiRpZCI6IjE4MSIsIkZvbnRTZXR0aW5ncyI6eyIkaWQiOiIxODIiLCJGb250U2l6ZSI6MTAsIkZvbnROYW1lIjoiQ2FsaWJyaSIsIklzQm9sZCI6ZmFsc2UsIklzSXRhbGljIjpmYWxzZSwiSXNVbmRlcmxpbmVkIjpmYWxzZSwiUGFyZW50U3R5bGUiOm51bGx9LCJBdXRvU2l6ZSI6MCwiRm9yZWdyb3VuZCI6eyIkcmVmIjoiOTIi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xODMiLCJMaW5lQ29sb3IiOm51bGwsIkxpbmVXZWlnaHQiOjAuMCwiTGluZVR5cGUiOjAsIlBhcmVudFN0eWxlIjpudWxsfSwiUGFyZW50U3R5bGUiOm51bGx9LCJIb3Jpem9udGFsQ29ubmVjdG9yU3R5bGUiOnsiJGlkIjoiMTg0IiwiTGluZUNvbG9yIjp7IiRyZWYiOiI5OCJ9LCJMaW5lV2VpZ2h0IjoxLjAsIkxpbmVUeXBlIjowLCJQYXJlbnRTdHlsZSI6bnVsbH0sIlZlcnRpY2FsQ29ubmVjdG9yU3R5bGUiOnsiJGlkIjoiMTg1IiwiTGluZUNvbG9yIjp7IiRyZWYiOiIxMDEi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ODYiLCJNYXJnaW4iOnsiJHJlZiI6IjEwNCJ9LCJQYWRkaW5nIjp7IiRyZWYiOiIxMDUifSwiQmFja2dyb3VuZCI6eyIkaWQiOiIxODciLCJDb2xvciI6eyIkaWQiOiIxODgiLCJBIjoyNTUsIlIiOjAsIkciOjE3NSwiQiI6MjE2fX0sIklzVmlzaWJsZSI6dHJ1ZSwiV2lkdGgiOjAuMCwiSGVpZ2h0IjoxNi4wLCJCb3JkZXJTdHlsZSI6eyIkaWQiOiIxODkiLCJMaW5lQ29sb3IiOnsiJHJlZiI6IjEwOSJ9LCJMaW5lV2VpZ2h0IjowLjAsIkxpbmVUeXBlIjowLCJQYXJlbnRTdHlsZSI6bnVsbH0sIlBhcmVudFN0eWxlIjpudWxsfSwiVGl0bGVTdHlsZSI6eyIkaWQiOiIxOTAiLCJGb250U2V0dGluZ3MiOnsiJGlkIjoiMTkx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EsIlZlcnRpY2FsQWxpZ25tZW50IjowLCJTbWFydEZvcmVncm91bmQiOm51bGwsIk1hcmdpbiI6eyIkcmVmIjoiMTE1In0sIlBhZGRpbmciOnsiJHJlZiI6IjExNiJ9LCJCYWNrZ3JvdW5kIjp7IiRyZWYiOiIxMTcifSwiSXNWaXNpYmxlIjp0cnVlLCJXaWR0aCI6MC4wLCJIZWlnaHQiOjAuMCwiQm9yZGVyU3R5bGUiOnsiJGlkIjoiMTkyIiwiTGluZUNvbG9yIjpudWxsLCJMaW5lV2VpZ2h0IjowLjAsIkxpbmVUeXBlIjowLCJQYXJlbnRTdHlsZSI6bnVsbH0sIlBhcmVudFN0eWxlIjpudWxsfSwiRGF0ZVN0eWxlIjp7IiRpZCI6IjE5MyIsIkZvbnRTZXR0aW5ncyI6eyIkaWQiOiIxOTQiLCJGb250U2l6ZSI6MTAsIkZvbnROYW1lIjoiQ2FsaWJyaSIsIklzQm9sZCI6ZmFsc2UsIklzSXRhbGljIjpmYWxzZSwiSXNVbmRlcmxpbmVkIjpmYWxzZSwiUGFyZW50U3R5bGUiOm51bGx9LCJBdXRvU2l6ZSI6MCwiRm9yZWdyb3VuZCI6eyIkcmVmIjoiMTIwIn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k1IiwiTGluZUNvbG9yIjpudWxsLCJMaW5lV2VpZ2h0IjowLjAsIkxpbmVUeXBlIjowLCJQYXJlbnRTdHlsZSI6bnVsbH0sIlBhcmVudFN0eWxlIjpudWxsfSwiRGF0ZUZvcm1hdCI6eyIkcmVmIjoiMTI1In0sIklzVmlzaWJsZSI6dHJ1ZSwiUGFyZW50U3R5bGUiOm51bGx9LCJJbmRleCI6MywiU21hcnREdXJhdGlvbkFjdGl2YXRlZCI6ZmFsc2UsIkRhdGVGb3JtYXQiOnsiJHJlZiI6IjEyNSJ9LCJJZCI6IjU4Y2UzMmY3LWM0ZGQtNDQwNi05NzY1LWJjZGI1ZDEwNGQxZiIsIkltcG9ydElkIjpudWxsLCJUaXRsZSI6IlJlLUVkdWNhdGlvbiBhbmQgUG9ja2V0Z3VpZGUgaW4gRUQiLCJOb3RlIjpudWxsLCJIeXBlcmxpbmsiOm51bGwsIklzQ2hhbmdlZCI6ZmFsc2UsIklzTmV3IjpmYWxzZX0seyIkaWQiOiIxOTYiLCJHcm91cE5hbWUiOm51bGwsIlN0YXJ0RGF0ZSI6IjIwMTgtMTAtMDFUMDA6MDA6MDBaIiwiRW5kRGF0ZSI6IjIwMTktMDktMDNUMjM6NTk6MDBaIiwiUGVyY2VudGFnZUNvbXBsZXRlIjpudWxsLCJTdHlsZSI6eyIkaWQiOiIxOTciLCJTaGFwZSI6MCwiU2hhcGVUaGlja25lc3MiOjEsIkR1cmF0aW9uRm9ybWF0IjowLCJJbmNsdWRlTm9uV29ya2luZ0RheXNJbkR1cmF0aW9uIjpmYWxzZSwiUGVyY2VudGFnZUNvbXBsZXRlU3R5bGUiOnsiJGlkIjoiMTk4IiwiRm9udFNldHRpbmdzIjp7IiRpZCI6IjE5OS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IwMCIsIkxpbmVDb2xvciI6bnVsbCwiTGluZVdlaWdodCI6MC4wLCJMaW5lVHlwZSI6MCwiUGFyZW50U3R5bGUiOm51bGx9LCJQYXJlbnRTdHlsZSI6bnVsbH0sIkR1cmF0aW9uU3R5bGUiOnsiJGlkIjoiMjAxIiwiRm9udFNldHRpbmdzIjp7IiRpZCI6IjIwMiIsIkZvbnRTaXplIjoxMCwiRm9udE5hbWUiOiJDYWxpYnJpIiwiSXNCb2xkIjpmYWxzZSwiSXNJdGFsaWMiOmZhbHNlLCJJc1VuZGVybGluZWQiOmZhbHNlLCJQYXJlbnRTdHlsZSI6bnVsbH0sIkF1dG9TaXplIjowLCJGb3JlZ3JvdW5kIjp7IiRyZWYiOiI5MiJ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IwMyIsIkxpbmVDb2xvciI6bnVsbCwiTGluZVdlaWdodCI6MC4wLCJMaW5lVHlwZSI6MCwiUGFyZW50U3R5bGUiOm51bGx9LCJQYXJlbnRTdHlsZSI6bnVsbH0sIkhvcml6b250YWxDb25uZWN0b3JTdHlsZSI6eyIkaWQiOiIyMDQiLCJMaW5lQ29sb3IiOnsiJHJlZiI6Ijk4In0sIkxpbmVXZWlnaHQiOjEuMCwiTGluZVR5cGUiOjAsIlBhcmVudFN0eWxlIjpudWxsfSwiVmVydGljYWxDb25uZWN0b3JTdHlsZSI6eyIkaWQiOiIyMDUiLCJMaW5lQ29sb3IiOnsiJHJlZiI6IjEwMSJ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IwNiIsIk1hcmdpbiI6eyIkcmVmIjoiMTA0In0sIlBhZGRpbmciOnsiJHJlZiI6IjEwNSJ9LCJCYWNrZ3JvdW5kIjp7IiRpZCI6IjIwNyIsIkNvbG9yIjp7IiRpZCI6IjIwOCIsIkEiOjI1NSwiUiI6MCwiRyI6MTc1LCJCIjoyMTZ9fSwiSXNWaXNpYmxlIjp0cnVlLCJXaWR0aCI6MC4wLCJIZWlnaHQiOjE2LjAsIkJvcmRlclN0eWxlIjp7IiRpZCI6IjIwOSIsIkxpbmVDb2xvciI6eyIkcmVmIjoiMTA5In0sIkxpbmVXZWlnaHQiOjAuMCwiTGluZVR5cGUiOjAsIlBhcmVudFN0eWxlIjpudWxsfSwiUGFyZW50U3R5bGUiOm51bGx9LCJUaXRsZVN0eWxlIjp7IiRpZCI6IjIxMCIsIkZvbnRTZXR0aW5ncyI6eyIkaWQiOiIyMTEiLCJGb250U2l6ZSI6MTEsIkZvbnROYW1lIjoiQ2FsaWJyaSIsIklzQm9sZCI6dHJ1ZSwiSXNJdGFsaWMiOmZhbHNlLCJJc1VuZGVybGluZWQiOmZhbHNlLCJQYXJlbnRTdHlsZSI6bnVsbH0sIkF1dG9TaXplIjowLCJGb3JlZ3JvdW5kIjp7IiRyZWYiOiIxMTMifSwiTWF4V2lkdGgiOjcyMC4wLCJNYXhIZWlnaHQiOiJJbmZpbml0eSIsIlNtYXJ0Rm9yZWdyb3VuZElzQWN0aXZlIjpmYWxzZSwiSG9yaXpvbnRhbEFsaWdubWVudCI6MSwiVmVydGljYWxBbGlnbm1lbnQiOjAsIlNtYXJ0Rm9yZWdyb3VuZCI6bnVsbCwiTWFyZ2luIjp7IiRyZWYiOiIxMTUifSwiUGFkZGluZyI6eyIkcmVmIjoiMTE2In0sIkJhY2tncm91bmQiOnsiJHJlZiI6IjExNyJ9LCJJc1Zpc2libGUiOnRydWUsIldpZHRoIjowLjAsIkhlaWdodCI6MC4wLCJCb3JkZXJTdHlsZSI6eyIkaWQiOiIyMTIiLCJMaW5lQ29sb3IiOm51bGwsIkxpbmVXZWlnaHQiOjAuMCwiTGluZVR5cGUiOjAsIlBhcmVudFN0eWxlIjpudWxsfSwiUGFyZW50U3R5bGUiOm51bGx9LCJEYXRlU3R5bGUiOnsiJGlkIjoiMjEzIiwiRm9udFNldHRpbmdzIjp7IiRpZCI6IjIxNCIsIkZvbnRTaXplIjoxMCwiRm9udE5hbWUiOiJDYWxpYnJpIiwiSXNCb2xkIjpmYWxzZSwiSXNJdGFsaWMiOmZhbHNlLCJJc1VuZGVybGluZWQiOmZhbHNlLCJQYXJlbnRTdHlsZSI6bnVsbH0sIkF1dG9TaXplIjowLCJGb3JlZ3JvdW5kIjp7IiRyZWYiOiIxMjAi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yMTUiLCJMaW5lQ29sb3IiOm51bGwsIkxpbmVXZWlnaHQiOjAuMCwiTGluZVR5cGUiOjAsIlBhcmVudFN0eWxlIjpudWxsfSwiUGFyZW50U3R5bGUiOm51bGx9LCJEYXRlRm9ybWF0Ijp7IiRyZWYiOiIxMjUifSwiSXNWaXNpYmxlIjp0cnVlLCJQYXJlbnRTdHlsZSI6bnVsbH0sIkluZGV4Ijo0LCJTbWFydER1cmF0aW9uQWN0aXZhdGVkIjpmYWxzZSwiRGF0ZUZvcm1hdCI6eyIkcmVmIjoiMTI1In0sIklkIjoiMTg5YWJiZDItZjgwNC00ODY2LWI0NzgtODNmOThjODJkY2E1IiwiSW1wb3J0SWQiOm51bGwsIlRpdGxlIjoiQXBwcm92YWwgb2YgQ0RTIGFsZXJ0ICIsIk5vdGUiOm51bGwsIkh5cGVybGluayI6bnVsbCwiSXNDaGFuZ2VkIjpmYWxzZSwiSXNOZXciOmZhbHNlfSx7IiRpZCI6IjIxNiIsIkdyb3VwTmFtZSI6bnVsbCwiU3RhcnREYXRlIjoiMjAxOC0xMi0wMVQwMDowMDowMFoiLCJFbmREYXRlIjoiMjAxOS0wOS0wM1QyMzo1OTowMFoiLCJQZXJjZW50YWdlQ29tcGxldGUiOm51bGwsIlN0eWxlIjp7IiRpZCI6IjIxNyIsIlNoYXBlIjowLCJTaGFwZVRoaWNrbmVzcyI6MSwiRHVyYXRpb25Gb3JtYXQiOjAsIkluY2x1ZGVOb25Xb3JraW5nRGF5c0luRHVyYXRpb24iOmZhbHNlLCJQZXJjZW50YWdlQ29tcGxldGVTdHlsZSI6eyIkaWQiOiIyMTgiLCJGb250U2V0dGluZ3MiOnsiJGlkIjoiMjE5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IwIiwiTGluZUNvbG9yIjpudWxsLCJMaW5lV2VpZ2h0IjowLjAsIkxpbmVUeXBlIjowLCJQYXJlbnRTdHlsZSI6bnVsbH0sIlBhcmVudFN0eWxlIjpudWxsfSwiRHVyYXRpb25TdHlsZSI6eyIkaWQiOiIyMjEiLCJGb250U2V0dGluZ3MiOnsiJGlkIjoiMjIy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IzIiwiTGluZUNvbG9yIjpudWxsLCJMaW5lV2VpZ2h0IjowLjAsIkxpbmVUeXBlIjowLCJQYXJlbnRTdHlsZSI6bnVsbH0sIlBhcmVudFN0eWxlIjpudWxsfSwiSG9yaXpvbnRhbENvbm5lY3RvclN0eWxlIjp7IiRpZCI6IjIyNCIsIkxpbmVDb2xvciI6eyIkcmVmIjoiOTgifSwiTGluZVdlaWdodCI6MS4wLCJMaW5lVHlwZSI6MCwiUGFyZW50U3R5bGUiOm51bGx9LCJWZXJ0aWNhbENvbm5lY3RvclN0eWxlIjp7IiRpZCI6IjIyNSIsIkxpbmVDb2xvciI6eyIkcmVmIjoiMTAx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I2IiwiTWFyZ2luIjp7IiRyZWYiOiIxMDQifSwiUGFkZGluZyI6eyIkcmVmIjoiMTA1In0sIkJhY2tncm91bmQiOnsiJGlkIjoiMjI3IiwiQ29sb3IiOnsiJGlkIjoiMjI4IiwiQSI6MjU1LCJSIjowLCJHIjoxNzUsIkIiOjIxNn19LCJJc1Zpc2libGUiOnRydWUsIldpZHRoIjowLjAsIkhlaWdodCI6MTYuMCwiQm9yZGVyU3R5bGUiOnsiJGlkIjoiMjI5IiwiTGluZUNvbG9yIjp7IiRyZWYiOiIxMDkifSwiTGluZVdlaWdodCI6MC4wLCJMaW5lVHlwZSI6MCwiUGFyZW50U3R5bGUiOm51bGx9LCJQYXJlbnRTdHlsZSI6bnVsbH0sIlRpdGxlU3R5bGUiOnsiJGlkIjoiMjMwIiwiRm9udFNldHRpbmdzIjp7IiRpZCI6IjIzMSIsIkZvbnRTaXplIjoxMSwiRm9udE5hbWUiOiJDYWxpYnJpIiwiSXNCb2xkIjp0cnVlLCJJc0l0YWxpYyI6ZmFsc2UsIklzVW5kZXJsaW5lZCI6ZmFsc2UsIlBhcmVudFN0eWxlIjpudWxsfSwiQXV0b1NpemUiOjAsIkZvcmVncm91bmQiOnsiJHJlZiI6IjExMyJ9LCJNYXhXaWR0aCI6NzIwLjAsIk1heEhlaWdodCI6IkluZmluaXR5IiwiU21hcnRGb3JlZ3JvdW5kSXNBY3RpdmUiOmZhbHNlLCJIb3Jpem9udGFsQWxpZ25tZW50IjoxLCJWZXJ0aWNhbEFsaWdubWVudCI6MCwiU21hcnRGb3JlZ3JvdW5kIjpudWxsLCJNYXJnaW4iOnsiJHJlZiI6IjExNSJ9LCJQYWRkaW5nIjp7IiRyZWYiOiIxMTYifSwiQmFja2dyb3VuZCI6eyIkcmVmIjoiMTE3In0sIklzVmlzaWJsZSI6dHJ1ZSwiV2lkdGgiOjAuMCwiSGVpZ2h0IjowLjAsIkJvcmRlclN0eWxlIjp7IiRpZCI6IjIzMiIsIkxpbmVDb2xvciI6bnVsbCwiTGluZVdlaWdodCI6MC4wLCJMaW5lVHlwZSI6MCwiUGFyZW50U3R5bGUiOm51bGx9LCJQYXJlbnRTdHlsZSI6bnVsbH0sIkRhdGVTdHlsZSI6eyIkaWQiOiIyMzMiLCJGb250U2V0dGluZ3MiOnsiJGlkIjoiMjM0IiwiRm9udFNpemUiOjEwLCJGb250TmFtZSI6IkNhbGlicmkiLCJJc0JvbGQiOmZhbHNlLCJJc0l0YWxpYyI6ZmFsc2UsIklzVW5kZXJsaW5lZCI6ZmFsc2UsIlBhcmVudFN0eWxlIjpudWxsfSwiQXV0b1NpemUiOjAsIkZvcmVncm91bmQiOnsiJHJlZiI6IjEyMCJ9LCJNYXhXaWR0aCI6MjAwLjAsIk1heEhlaWdodCI6IkluZmluaXR5IiwiU21hcnRGb3JlZ3JvdW5kSXNBY3RpdmUiOmZhbHNlLCJIb3Jpem9udGFsQWxpZ25tZW50IjowLCJWZXJ0aWNhbEFsaWdubWVudCI6MCwiU21hcnRGb3JlZ3JvdW5kIjpudWxsLCJNYXJnaW4iOnsiJHJlZiI6IjEyMiJ9LCJQYWRkaW5nIjp7IiRyZWYiOiIxMjMifSwiQmFja2dyb3VuZCI6eyIkcmVmIjoiMTI0In0sIklzVmlzaWJsZSI6dHJ1ZSwiV2lkdGgiOjAuMCwiSGVpZ2h0IjowLjAsIkJvcmRlclN0eWxlIjp7IiRpZCI6IjIzNSIsIkxpbmVDb2xvciI6bnVsbCwiTGluZVdlaWdodCI6MC4wLCJMaW5lVHlwZSI6MCwiUGFyZW50U3R5bGUiOm51bGx9LCJQYXJlbnRTdHlsZSI6bnVsbH0sIkRhdGVGb3JtYXQiOnsiJHJlZiI6IjEyNSJ9LCJJc1Zpc2libGUiOnRydWUsIlBhcmVudFN0eWxlIjpudWxsfSwiSW5kZXgiOjUsIlNtYXJ0RHVyYXRpb25BY3RpdmF0ZWQiOmZhbHNlLCJEYXRlRm9ybWF0Ijp7IiRyZWYiOiIxMjUifSwiSWQiOiI4ZWIzN2NiNS1jZGI2LTQ0MDgtOWVhOS05MGYyODExZTk0YTUiLCJJbXBvcnRJZCI6bnVsbCwiVGl0bGUiOiJQaWxvdCBhdCBTQUggRUQiLCJOb3RlIjpudWxsLCJIeXBlcmxpbmsiOm51bGwsIklzQ2hhbmdlZCI6ZmFsc2UsIklzTmV3IjpmYWxzZX0seyIkaWQiOiIyMzYiLCJHcm91cE5hbWUiOm51bGwsIlN0YXJ0RGF0ZSI6IjIwMTktMDEtMDFUMDA6MDA6MDBaIiwiRW5kRGF0ZSI6IjIwMTktMDktMDNUMjM6NTk6MDBaIiwiUGVyY2VudGFnZUNvbXBsZXRlIjpudWxsLCJTdHlsZSI6eyIkaWQiOiIyMzciLCJTaGFwZSI6MCwiU2hhcGVUaGlja25lc3MiOjEsIkR1cmF0aW9uRm9ybWF0IjowLCJJbmNsdWRlTm9uV29ya2luZ0RheXNJbkR1cmF0aW9uIjpmYWxzZSwiUGVyY2VudGFnZUNvbXBsZXRlU3R5bGUiOnsiJGlkIjoiMjM4IiwiRm9udFNldHRpbmdzIjp7IiRpZCI6IjIzOS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I0MCIsIkxpbmVDb2xvciI6bnVsbCwiTGluZVdlaWdodCI6MC4wLCJMaW5lVHlwZSI6MCwiUGFyZW50U3R5bGUiOm51bGx9LCJQYXJlbnRTdHlsZSI6bnVsbH0sIkR1cmF0aW9uU3R5bGUiOnsiJGlkIjoiMjQxIiwiRm9udFNldHRpbmdzIjp7IiRpZCI6IjI0MiIsIkZvbnRTaXplIjoxMCwiRm9udE5hbWUiOiJDYWxpYnJpIiwiSXNCb2xkIjpmYWxzZSwiSXNJdGFsaWMiOmZhbHNlLCJJc1VuZGVybGluZWQiOmZhbHNlLCJQYXJlbnRTdHlsZSI6bnVsbH0sIkF1dG9TaXplIjowLCJGb3JlZ3JvdW5kIjp7IiRyZWYiOiI5MiJ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I0MyIsIkxpbmVDb2xvciI6bnVsbCwiTGluZVdlaWdodCI6MC4wLCJMaW5lVHlwZSI6MCwiUGFyZW50U3R5bGUiOm51bGx9LCJQYXJlbnRTdHlsZSI6bnVsbH0sIkhvcml6b250YWxDb25uZWN0b3JTdHlsZSI6eyIkaWQiOiIyNDQiLCJMaW5lQ29sb3IiOnsiJHJlZiI6Ijk4In0sIkxpbmVXZWlnaHQiOjEuMCwiTGluZVR5cGUiOjAsIlBhcmVudFN0eWxlIjpudWxsfSwiVmVydGljYWxDb25uZWN0b3JTdHlsZSI6eyIkaWQiOiIyNDUiLCJMaW5lQ29sb3IiOnsiJHJlZiI6IjEwMSJ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I0NiIsIk1hcmdpbiI6eyIkcmVmIjoiMTA0In0sIlBhZGRpbmciOnsiJHJlZiI6IjEwNSJ9LCJCYWNrZ3JvdW5kIjp7IiRpZCI6IjI0NyIsIkNvbG9yIjp7IiRpZCI6IjI0OCIsIkEiOjI1NSwiUiI6MCwiRyI6MTc1LCJCIjoyMTZ9fSwiSXNWaXNpYmxlIjp0cnVlLCJXaWR0aCI6MC4wLCJIZWlnaHQiOjE2LjAsIkJvcmRlclN0eWxlIjp7IiRpZCI6IjI0OSIsIkxpbmVDb2xvciI6eyIkcmVmIjoiMTA5In0sIkxpbmVXZWlnaHQiOjAuMCwiTGluZVR5cGUiOjAsIlBhcmVudFN0eWxlIjpudWxsfSwiUGFyZW50U3R5bGUiOm51bGx9LCJUaXRsZVN0eWxlIjp7IiRpZCI6IjI1MCIsIkZvbnRTZXR0aW5ncyI6eyIkaWQiOiIyNTEiLCJGb250U2l6ZSI6MTEsIkZvbnROYW1lIjoiQ2FsaWJyaSIsIklzQm9sZCI6dHJ1ZSwiSXNJdGFsaWMiOmZhbHNlLCJJc1VuZGVybGluZWQiOmZhbHNlLCJQYXJlbnRTdHlsZSI6bnVsbH0sIkF1dG9TaXplIjowLCJGb3JlZ3JvdW5kIjp7IiRyZWYiOiIxMTMifSwiTWF4V2lkdGgiOjcyMC4wLCJNYXhIZWlnaHQiOiJJbmZpbml0eSIsIlNtYXJ0Rm9yZWdyb3VuZElzQWN0aXZlIjpmYWxzZSwiSG9yaXpvbnRhbEFsaWdubWVudCI6MSwiVmVydGljYWxBbGlnbm1lbnQiOjAsIlNtYXJ0Rm9yZWdyb3VuZCI6bnVsbCwiTWFyZ2luIjp7IiRyZWYiOiIxMTUifSwiUGFkZGluZyI6eyIkcmVmIjoiMTE2In0sIkJhY2tncm91bmQiOnsiJHJlZiI6IjExNyJ9LCJJc1Zpc2libGUiOnRydWUsIldpZHRoIjowLjAsIkhlaWdodCI6MC4wLCJCb3JkZXJTdHlsZSI6eyIkaWQiOiIyNTIiLCJMaW5lQ29sb3IiOm51bGwsIkxpbmVXZWlnaHQiOjAuMCwiTGluZVR5cGUiOjAsIlBhcmVudFN0eWxlIjpudWxsfSwiUGFyZW50U3R5bGUiOm51bGx9LCJEYXRlU3R5bGUiOnsiJGlkIjoiMjUzIiwiRm9udFNldHRpbmdzIjp7IiRpZCI6IjI1NCIsIkZvbnRTaXplIjoxMCwiRm9udE5hbWUiOiJDYWxpYnJpIiwiSXNCb2xkIjpmYWxzZSwiSXNJdGFsaWMiOmZhbHNlLCJJc1VuZGVybGluZWQiOmZhbHNlLCJQYXJlbnRTdHlsZSI6bnVsbH0sIkF1dG9TaXplIjowLCJGb3JlZ3JvdW5kIjp7IiRyZWYiOiIxMjAi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yNTUiLCJMaW5lQ29sb3IiOm51bGwsIkxpbmVXZWlnaHQiOjAuMCwiTGluZVR5cGUiOjAsIlBhcmVudFN0eWxlIjpudWxsfSwiUGFyZW50U3R5bGUiOm51bGx9LCJEYXRlRm9ybWF0Ijp7IiRyZWYiOiIxMjUifSwiSXNWaXNpYmxlIjp0cnVlLCJQYXJlbnRTdHlsZSI6bnVsbH0sIkluZGV4Ijo2LCJTbWFydER1cmF0aW9uQWN0aXZhdGVkIjpmYWxzZSwiRGF0ZUZvcm1hdCI6eyIkcmVmIjoiMTI1In0sIklkIjoiMzM4YzYyMjgtZjcyZi00NDBmLWFmZDgtZWMzNWU2N2YzMGE4IiwiSW1wb3J0SWQiOm51bGwsIlRpdGxlIjoiR28tTGl2ZSAoQWxsIEVEcykiLCJOb3RlIjpudWxsLCJIeXBlcmxpbmsiOm51bGwsIklzQ2hhbmdlZCI6ZmFsc2UsIklzTmV3IjpmYWxzZX1dLCJNc1Byb2plY3RJdGVtc1RyZWUiOnsiJGlkIjoiMjU2IiwiUm9vdCI6eyJJbXBvcnRJZCI6bnVsbCwiSXNJbXBvcnRlZCI6ZmFsc2UsIkNoaWxkcmVuIjpbXX19LCJNZXRhZGF0YSI6eyIkaWQiOiIyNTcifSwiU2V0dGluZ3MiOnsiJGlkIjoiMjU4IiwiSW1wYU9wdGlvbnMiOnsiJGlkIjoiMjU5IiwiTGVmdFRvUmlnaHQiOmZhbHNlLCJQYXlsb2FkT3B0aW9ucyI6Mn0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mZhbHNlLCJTbWFydFRpbWVsaW5lVGFza1BlcmNlbnRhZ2VGaXQiOmZhbHNlfSwiSXNOZXciOnRydWUsIkltcG9ydFR5cGUiOjAsIkZpbGVQYXRoIjpudWxsLCJUaW1lQ29uZmlndXJhdGlvbiI6eyIkaWQiOiIyNjAiLCJVc2VUaW1lIjpmYWxzZSwiV29ya0RheVN0YXJ0IjoiMDA6MDA6MDAiLCJXb3JrRGF5RW5kIjoiMjM6NTk6MDAifSwiTGFzdFVzZWRUZW1wbGF0ZUlkIjoiNzM1NWI2MzMtYWM2Ni00NTI4LThiNGQtMjk5ZmFlZGM5ZWU5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BayCare Brand Colors">
      <a:dk1>
        <a:srgbClr val="FFFFFF"/>
      </a:dk1>
      <a:lt1>
        <a:srgbClr val="FFFFFF"/>
      </a:lt1>
      <a:dk2>
        <a:srgbClr val="002C77"/>
      </a:dk2>
      <a:lt2>
        <a:srgbClr val="6E267B"/>
      </a:lt2>
      <a:accent1>
        <a:srgbClr val="00AFD8"/>
      </a:accent1>
      <a:accent2>
        <a:srgbClr val="009944"/>
      </a:accent2>
      <a:accent3>
        <a:srgbClr val="F0AB00"/>
      </a:accent3>
      <a:accent4>
        <a:srgbClr val="C60C30"/>
      </a:accent4>
      <a:accent5>
        <a:srgbClr val="C9CAC8"/>
      </a:accent5>
      <a:accent6>
        <a:srgbClr val="DCA9E5"/>
      </a:accent6>
      <a:hlink>
        <a:srgbClr val="F2F2F2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3.xml><?xml version="1.0" encoding="utf-8"?>
<a:theme xmlns:a="http://schemas.openxmlformats.org/drawingml/2006/main" name="5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4.xml><?xml version="1.0" encoding="utf-8"?>
<a:theme xmlns:a="http://schemas.openxmlformats.org/drawingml/2006/main" name="1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5.xml><?xml version="1.0" encoding="utf-8"?>
<a:theme xmlns:a="http://schemas.openxmlformats.org/drawingml/2006/main" name="7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6.xml><?xml version="1.0" encoding="utf-8"?>
<a:theme xmlns:a="http://schemas.openxmlformats.org/drawingml/2006/main" name="3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4CF5D9FA-59C0-6747-AA12-926A5E9467C3}"/>
    </a:ext>
  </a:extLst>
</a:theme>
</file>

<file path=ppt/theme/theme7.xml><?xml version="1.0" encoding="utf-8"?>
<a:theme xmlns:a="http://schemas.openxmlformats.org/drawingml/2006/main" name="4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4CF5D9FA-59C0-6747-AA12-926A5E9467C3}"/>
    </a:ext>
  </a:extLst>
</a:theme>
</file>

<file path=ppt/theme/theme8.xml><?xml version="1.0" encoding="utf-8"?>
<a:theme xmlns:a="http://schemas.openxmlformats.org/drawingml/2006/main" name="2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B516A8C-64CD-AA48-876F-687933BDE63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52A17727B1349B93EF43017D33508" ma:contentTypeVersion="13" ma:contentTypeDescription="Create a new document." ma:contentTypeScope="" ma:versionID="636f260f8b2cd43b7c2f636b4b88930c">
  <xsd:schema xmlns:xsd="http://www.w3.org/2001/XMLSchema" xmlns:xs="http://www.w3.org/2001/XMLSchema" xmlns:p="http://schemas.microsoft.com/office/2006/metadata/properties" xmlns:ns3="3849d165-27c9-4e05-a22d-056b88edd7eb" xmlns:ns4="926d528c-c3d3-4633-a64b-b64653d95f18" targetNamespace="http://schemas.microsoft.com/office/2006/metadata/properties" ma:root="true" ma:fieldsID="76b65a962cad8336ff4ed4e7299131c0" ns3:_="" ns4:_="">
    <xsd:import namespace="3849d165-27c9-4e05-a22d-056b88edd7eb"/>
    <xsd:import namespace="926d528c-c3d3-4633-a64b-b64653d95f1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9d165-27c9-4e05-a22d-056b88edd7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d528c-c3d3-4633-a64b-b64653d95f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21E152-8548-4AF5-8D73-F73FF24C7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49d165-27c9-4e05-a22d-056b88edd7eb"/>
    <ds:schemaRef ds:uri="926d528c-c3d3-4633-a64b-b64653d95f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DDF0AF-4D0A-419A-B63B-3B31777A22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A21434-77DB-45C6-B170-23B84E005D3A}">
  <ds:schemaRefs>
    <ds:schemaRef ds:uri="http://schemas.microsoft.com/office/infopath/2007/PartnerControls"/>
    <ds:schemaRef ds:uri="926d528c-c3d3-4633-a64b-b64653d95f18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3849d165-27c9-4e05-a22d-056b88edd7eb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1884</Words>
  <Application>Microsoft Office PowerPoint</Application>
  <PresentationFormat>Widescreen</PresentationFormat>
  <Paragraphs>399</Paragraphs>
  <Slides>56</Slides>
  <Notes>31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56</vt:i4>
      </vt:variant>
    </vt:vector>
  </HeadingPairs>
  <TitlesOfParts>
    <vt:vector size="76" baseType="lpstr">
      <vt:lpstr>ＭＳ Ｐゴシック</vt:lpstr>
      <vt:lpstr>AdvPAC59</vt:lpstr>
      <vt:lpstr>Arial</vt:lpstr>
      <vt:lpstr>Arial Narrow</vt:lpstr>
      <vt:lpstr>Calibri</vt:lpstr>
      <vt:lpstr>Courier New</vt:lpstr>
      <vt:lpstr>Geneva</vt:lpstr>
      <vt:lpstr>Georgia</vt:lpstr>
      <vt:lpstr>Lato-Bold</vt:lpstr>
      <vt:lpstr>Roboto Black</vt:lpstr>
      <vt:lpstr>Times New Roman</vt:lpstr>
      <vt:lpstr>Wingdings</vt:lpstr>
      <vt:lpstr>Office Theme</vt:lpstr>
      <vt:lpstr>6_Cerner_Template_2.0</vt:lpstr>
      <vt:lpstr>5_Cerner_Template_2.0</vt:lpstr>
      <vt:lpstr>1_Cerner_Template_2.0</vt:lpstr>
      <vt:lpstr>7_Cerner_Template_2.0</vt:lpstr>
      <vt:lpstr>3_Cerner_Template_2.0</vt:lpstr>
      <vt:lpstr>4_Cerner_Template_2.0</vt:lpstr>
      <vt:lpstr>2_Cerner_Template_2.0</vt:lpstr>
      <vt:lpstr>PowerPoint Presentation</vt:lpstr>
      <vt:lpstr>PowerPoint Presentation</vt:lpstr>
      <vt:lpstr>PowerPoint Presentation</vt:lpstr>
      <vt:lpstr>PowerPoint Presentation</vt:lpstr>
      <vt:lpstr>AGENDA</vt:lpstr>
      <vt:lpstr>Background</vt:lpstr>
      <vt:lpstr>Trends in Healthcare</vt:lpstr>
      <vt:lpstr>Laboratory Stewardship Programs</vt:lpstr>
      <vt:lpstr>NCLS Publication</vt:lpstr>
      <vt:lpstr>AGENDA</vt:lpstr>
      <vt:lpstr>Interventions</vt:lpstr>
      <vt:lpstr>Test Formulary</vt:lpstr>
      <vt:lpstr>PowerPoint Presentation</vt:lpstr>
      <vt:lpstr>Interventions</vt:lpstr>
      <vt:lpstr>Intervention Methods</vt:lpstr>
      <vt:lpstr>AGENDA</vt:lpstr>
      <vt:lpstr>PowerPoint Presentation</vt:lpstr>
      <vt:lpstr>PowerPoint Presentation</vt:lpstr>
      <vt:lpstr>AGENDA</vt:lpstr>
      <vt:lpstr>PowerPoint Presentation</vt:lpstr>
      <vt:lpstr>Laboratory stewardship: demonstrating the value of clinical laboratory medicine</vt:lpstr>
      <vt:lpstr>BayCare Health System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Complications of a CTPA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CDS Alert Volumes</vt:lpstr>
      <vt:lpstr>PowerPoint Presentation</vt:lpstr>
      <vt:lpstr>Cost Savings</vt:lpstr>
      <vt:lpstr>PowerPoint Presentation</vt:lpstr>
      <vt:lpstr>PowerPoint Presentation</vt:lpstr>
      <vt:lpstr>PowerPoint Presentation</vt:lpstr>
      <vt:lpstr>Clostridium difficile (C. diff) Testing</vt:lpstr>
      <vt:lpstr>PowerPoint Presentation</vt:lpstr>
      <vt:lpstr>PowerPoint Presentation</vt:lpstr>
      <vt:lpstr>PowerPoint Presentation</vt:lpstr>
      <vt:lpstr>PowerPoint Presentation</vt:lpstr>
      <vt:lpstr>KDIGO Guidelines for Acute Kidney Injury</vt:lpstr>
      <vt:lpstr>PowerPoint Presentation</vt:lpstr>
      <vt:lpstr>PowerPoint Presentation</vt:lpstr>
      <vt:lpstr>PowerPoint Presentation</vt:lpstr>
      <vt:lpstr>PowerPoint Presentation</vt:lpstr>
      <vt:lpstr>Duplicate Checking and Related Results</vt:lpstr>
      <vt:lpstr>PowerPoint Presentation</vt:lpstr>
      <vt:lpstr>Closing Remarks/Conclusions</vt:lpstr>
      <vt:lpstr>Thank you!</vt:lpstr>
      <vt:lpstr>Share your session feedback</vt:lpstr>
    </vt:vector>
  </TitlesOfParts>
  <Company>BayCare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Quioco, Ed</dc:creator>
  <cp:lastModifiedBy>Gupta, Sachin</cp:lastModifiedBy>
  <cp:revision>136</cp:revision>
  <cp:lastPrinted>2018-01-25T21:53:18Z</cp:lastPrinted>
  <dcterms:created xsi:type="dcterms:W3CDTF">2018-01-25T19:41:23Z</dcterms:created>
  <dcterms:modified xsi:type="dcterms:W3CDTF">2019-10-02T20:11:29Z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0x01010097C52A17727B1349B93EF43017D33508</vt:lpwstr>
  </property>
</Properties>
</file>